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Default Extension="jpeg" ContentType="image/jpeg"/>
  <Override PartName="/ppt/notesSlides/notesSlide12.xml" ContentType="application/vnd.openxmlformats-officedocument.presentationml.notesSlide+xml"/>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notesSlides/notesSlide6.xml" ContentType="application/vnd.openxmlformats-officedocument.presentationml.notesSlide+xml"/>
  <Override PartName="/ppt/slides/slide16.xml" ContentType="application/vnd.openxmlformats-officedocument.presentationml.slide+xml"/>
  <Override PartName="/ppt/slideLayouts/slideLayout13.xml" ContentType="application/vnd.openxmlformats-officedocument.presentationml.slideLayout+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30"/>
  </p:notesMasterIdLst>
  <p:sldIdLst>
    <p:sldId id="256" r:id="rId2"/>
    <p:sldId id="287" r:id="rId3"/>
    <p:sldId id="257" r:id="rId4"/>
    <p:sldId id="289" r:id="rId5"/>
    <p:sldId id="260" r:id="rId6"/>
    <p:sldId id="261" r:id="rId7"/>
    <p:sldId id="296" r:id="rId8"/>
    <p:sldId id="262" r:id="rId9"/>
    <p:sldId id="299" r:id="rId10"/>
    <p:sldId id="297" r:id="rId11"/>
    <p:sldId id="298" r:id="rId12"/>
    <p:sldId id="263" r:id="rId13"/>
    <p:sldId id="264" r:id="rId14"/>
    <p:sldId id="265" r:id="rId15"/>
    <p:sldId id="267" r:id="rId16"/>
    <p:sldId id="268" r:id="rId17"/>
    <p:sldId id="270" r:id="rId18"/>
    <p:sldId id="271" r:id="rId19"/>
    <p:sldId id="272" r:id="rId20"/>
    <p:sldId id="273" r:id="rId21"/>
    <p:sldId id="274" r:id="rId22"/>
    <p:sldId id="275" r:id="rId23"/>
    <p:sldId id="276" r:id="rId24"/>
    <p:sldId id="283" r:id="rId25"/>
    <p:sldId id="285" r:id="rId26"/>
    <p:sldId id="286" r:id="rId27"/>
    <p:sldId id="293" r:id="rId28"/>
    <p:sldId id="290"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p:scale>
          <a:sx n="100" d="100"/>
          <a:sy n="100" d="100"/>
        </p:scale>
        <p:origin x="-368" y="15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867F0C-3104-9A4B-8CF6-01D3D1BEA73B}" type="datetimeFigureOut">
              <a:rPr lang="en-US" smtClean="0"/>
              <a:pPr/>
              <a:t>6/21/11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F1DE45-944F-4D4B-8783-AF420506ACD1}" type="slidenum">
              <a:rPr lang="en-US" smtClean="0"/>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82600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F1DE45-944F-4D4B-8783-AF420506ACD1}" type="slidenum">
              <a:rPr lang="en-US" smtClean="0"/>
              <a:pPr/>
              <a:t>3</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47440494"/>
      </p:ext>
    </p:extLst>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will explore this more in Plenary 3</a:t>
            </a:r>
            <a:endParaRPr lang="en-US" dirty="0"/>
          </a:p>
        </p:txBody>
      </p:sp>
      <p:sp>
        <p:nvSpPr>
          <p:cNvPr id="4" name="Slide Number Placeholder 3"/>
          <p:cNvSpPr>
            <a:spLocks noGrp="1"/>
          </p:cNvSpPr>
          <p:nvPr>
            <p:ph type="sldNum" sz="quarter" idx="10"/>
          </p:nvPr>
        </p:nvSpPr>
        <p:spPr/>
        <p:txBody>
          <a:bodyPr/>
          <a:lstStyle/>
          <a:p>
            <a:fld id="{F4F1DE45-944F-4D4B-8783-AF420506ACD1}" type="slidenum">
              <a:rPr lang="en-US" smtClean="0"/>
              <a:pPr/>
              <a:t>20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important –</a:t>
            </a:r>
            <a:r>
              <a:rPr lang="en-US" baseline="0" dirty="0" smtClean="0"/>
              <a:t> crucial – message about multiple representations is that using multiple representations goes beyond simply knowing different ways of expressing a rule. It means 1) being able to fluently move between and among different representations, and 2) use one representation as a way of testing hypotheses about another – for instance here, students used the graph as a way of testing out what would happen if the multiplier and constant of two pattern rules were both different</a:t>
            </a:r>
            <a:endParaRPr lang="en-US" dirty="0" smtClean="0"/>
          </a:p>
          <a:p>
            <a:endParaRPr lang="en-US" dirty="0"/>
          </a:p>
        </p:txBody>
      </p:sp>
      <p:sp>
        <p:nvSpPr>
          <p:cNvPr id="4" name="Slide Number Placeholder 3"/>
          <p:cNvSpPr>
            <a:spLocks noGrp="1"/>
          </p:cNvSpPr>
          <p:nvPr>
            <p:ph type="sldNum" sz="quarter" idx="10"/>
          </p:nvPr>
        </p:nvSpPr>
        <p:spPr/>
        <p:txBody>
          <a:bodyPr/>
          <a:lstStyle/>
          <a:p>
            <a:fld id="{F4F1DE45-944F-4D4B-8783-AF420506ACD1}" type="slidenum">
              <a:rPr lang="en-US" smtClean="0"/>
              <a:pPr/>
              <a:t>24</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Some ideas </a:t>
            </a:r>
            <a:r>
              <a:rPr lang="en-US" dirty="0" smtClean="0"/>
              <a:t>for Break-Out facilitators</a:t>
            </a:r>
          </a:p>
          <a:p>
            <a:r>
              <a:rPr lang="en-US" dirty="0" smtClean="0"/>
              <a:t>In</a:t>
            </a:r>
            <a:r>
              <a:rPr lang="en-US" baseline="0" dirty="0" smtClean="0"/>
              <a:t> </a:t>
            </a:r>
            <a:r>
              <a:rPr lang="en-US" baseline="0" dirty="0" smtClean="0"/>
              <a:t>Plenary 2 we will be exploring the cube sticker problem, and two other visual/geometric pattern problems</a:t>
            </a:r>
            <a:endParaRPr lang="en-US" dirty="0"/>
          </a:p>
        </p:txBody>
      </p:sp>
      <p:sp>
        <p:nvSpPr>
          <p:cNvPr id="4" name="Slide Number Placeholder 3"/>
          <p:cNvSpPr>
            <a:spLocks noGrp="1"/>
          </p:cNvSpPr>
          <p:nvPr>
            <p:ph type="sldNum" sz="quarter" idx="10"/>
          </p:nvPr>
        </p:nvSpPr>
        <p:spPr/>
        <p:txBody>
          <a:bodyPr/>
          <a:lstStyle/>
          <a:p>
            <a:fld id="{F4F1DE45-944F-4D4B-8783-AF420506ACD1}" type="slidenum">
              <a:rPr lang="en-US" smtClean="0"/>
              <a:pPr/>
              <a:t>28</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E3BFFEB6-7118-D743-A3E6-109A9F5F2077}" type="slidenum">
              <a:rPr lang="en-US"/>
              <a:pPr/>
              <a:t>5</a:t>
            </a:fld>
            <a:endParaRPr lang="en-US" dirty="0"/>
          </a:p>
        </p:txBody>
      </p:sp>
      <p:sp>
        <p:nvSpPr>
          <p:cNvPr id="27651" name="Rectangle 2"/>
          <p:cNvSpPr>
            <a:spLocks noGrp="1" noRot="1" noChangeAspect="1" noChangeArrowheads="1"/>
          </p:cNvSpPr>
          <p:nvPr>
            <p:ph type="sldImg"/>
          </p:nvPr>
        </p:nvSpPr>
        <p:spPr>
          <a:solidFill>
            <a:srgbClr val="FFFFFF"/>
          </a:solidFill>
          <a:ln/>
        </p:spPr>
      </p:sp>
      <p:sp>
        <p:nvSpPr>
          <p:cNvPr id="27652" name="Rectangle 3"/>
          <p:cNvSpPr>
            <a:spLocks noGrp="1" noChangeArrowheads="1"/>
          </p:cNvSpPr>
          <p:nvPr>
            <p:ph type="body" idx="1"/>
          </p:nvPr>
        </p:nvSpPr>
        <p:spPr>
          <a:xfrm>
            <a:off x="896146" y="4351531"/>
            <a:ext cx="5076601" cy="4127934"/>
          </a:xfrm>
          <a:solidFill>
            <a:srgbClr val="FFFFFF"/>
          </a:solidFill>
          <a:ln>
            <a:solidFill>
              <a:srgbClr val="000000"/>
            </a:solidFill>
          </a:ln>
        </p:spPr>
        <p:txBody>
          <a:bodyPr lIns="88321" tIns="44161" rIns="88321" bIns="44161"/>
          <a:lstStyle/>
          <a:p>
            <a:pPr eaLnBrk="1" hangingPunct="1"/>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FD67A181-E5D1-2F49-8222-273CA9CCC15B}" type="slidenum">
              <a:rPr lang="en-US">
                <a:latin typeface="Times New Roman" charset="0"/>
              </a:rPr>
              <a:pPr/>
              <a:t>7</a:t>
            </a:fld>
            <a:endParaRPr lang="en-US">
              <a:latin typeface="Times New Roman" charset="0"/>
            </a:endParaRPr>
          </a:p>
        </p:txBody>
      </p:sp>
      <p:sp>
        <p:nvSpPr>
          <p:cNvPr id="74755" name="Rectangle 2"/>
          <p:cNvSpPr>
            <a:spLocks noGrp="1" noRot="1" noChangeAspect="1" noChangeArrowheads="1"/>
          </p:cNvSpPr>
          <p:nvPr>
            <p:ph type="sldImg"/>
          </p:nvPr>
        </p:nvSpPr>
        <p:spPr>
          <a:solidFill>
            <a:srgbClr val="FFFFFF"/>
          </a:solidFill>
          <a:ln/>
        </p:spPr>
      </p:sp>
      <p:sp>
        <p:nvSpPr>
          <p:cNvPr id="747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smtClean="0">
              <a:latin typeface="Times New Roman" charset="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FD67A181-E5D1-2F49-8222-273CA9CCC15B}" type="slidenum">
              <a:rPr lang="en-US">
                <a:latin typeface="Times New Roman" charset="0"/>
              </a:rPr>
              <a:pPr/>
              <a:t>9</a:t>
            </a:fld>
            <a:endParaRPr lang="en-US">
              <a:latin typeface="Times New Roman" charset="0"/>
            </a:endParaRPr>
          </a:p>
        </p:txBody>
      </p:sp>
      <p:sp>
        <p:nvSpPr>
          <p:cNvPr id="74755" name="Rectangle 2"/>
          <p:cNvSpPr>
            <a:spLocks noGrp="1" noRot="1" noChangeAspect="1" noChangeArrowheads="1"/>
          </p:cNvSpPr>
          <p:nvPr>
            <p:ph type="sldImg"/>
          </p:nvPr>
        </p:nvSpPr>
        <p:spPr>
          <a:solidFill>
            <a:srgbClr val="FFFFFF"/>
          </a:solidFill>
          <a:ln/>
        </p:spPr>
      </p:sp>
      <p:sp>
        <p:nvSpPr>
          <p:cNvPr id="747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smtClean="0">
                <a:latin typeface="Times New Roman" charset="0"/>
                <a:ea typeface="ＭＳ Ｐゴシック" charset="-128"/>
                <a:cs typeface="ＭＳ Ｐゴシック" charset="-128"/>
              </a:rPr>
              <a:t>This is a linear growing pattern representing the pattern rule </a:t>
            </a:r>
            <a:r>
              <a:rPr lang="en-US" b="1" dirty="0" smtClean="0">
                <a:latin typeface="Times New Roman" charset="0"/>
                <a:ea typeface="ＭＳ Ｐゴシック" charset="-128"/>
                <a:cs typeface="ＭＳ Ｐゴシック" charset="-128"/>
              </a:rPr>
              <a:t>number of tiles = position number </a:t>
            </a:r>
            <a:r>
              <a:rPr lang="en-US" b="1" dirty="0" err="1" smtClean="0">
                <a:latin typeface="Times New Roman" charset="0"/>
                <a:ea typeface="ＭＳ Ｐゴシック" charset="-128"/>
                <a:cs typeface="ＭＳ Ｐゴシック" charset="-128"/>
              </a:rPr>
              <a:t>x</a:t>
            </a:r>
            <a:r>
              <a:rPr lang="en-US" b="1" dirty="0" smtClean="0">
                <a:latin typeface="Times New Roman" charset="0"/>
                <a:ea typeface="ＭＳ Ｐゴシック" charset="-128"/>
                <a:cs typeface="ＭＳ Ｐゴシック" charset="-128"/>
              </a:rPr>
              <a:t> 3</a:t>
            </a:r>
            <a:r>
              <a:rPr lang="en-US" dirty="0" smtClean="0">
                <a:latin typeface="Times New Roman" charset="0"/>
                <a:ea typeface="ＭＳ Ｐゴシック" charset="-128"/>
                <a:cs typeface="ＭＳ Ｐゴシック" charset="-128"/>
              </a:rPr>
              <a:t>.</a:t>
            </a:r>
          </a:p>
          <a:p>
            <a:pPr eaLnBrk="1" hangingPunct="1"/>
            <a:endParaRPr lang="en-US" dirty="0" smtClean="0">
              <a:latin typeface="Times New Roman" charset="0"/>
              <a:ea typeface="ＭＳ Ｐゴシック" charset="-128"/>
              <a:cs typeface="ＭＳ Ｐゴシック" charset="-128"/>
            </a:endParaRPr>
          </a:p>
          <a:p>
            <a:pPr eaLnBrk="1" hangingPunct="1"/>
            <a:r>
              <a:rPr lang="en-US" dirty="0" smtClean="0">
                <a:latin typeface="Times New Roman" charset="0"/>
                <a:ea typeface="ＭＳ Ｐゴシック" charset="-128"/>
                <a:cs typeface="ＭＳ Ｐゴシック" charset="-128"/>
              </a:rPr>
              <a:t>Students are able to describe this pattern, and extend it to the 4</a:t>
            </a:r>
            <a:r>
              <a:rPr lang="en-US" baseline="30000" dirty="0" smtClean="0">
                <a:latin typeface="Times New Roman" charset="0"/>
                <a:ea typeface="ＭＳ Ｐゴシック" charset="-128"/>
                <a:cs typeface="ＭＳ Ｐゴシック" charset="-128"/>
              </a:rPr>
              <a:t>th</a:t>
            </a:r>
            <a:r>
              <a:rPr lang="en-US" dirty="0" smtClean="0">
                <a:latin typeface="Times New Roman" charset="0"/>
                <a:ea typeface="ＭＳ Ｐゴシック" charset="-128"/>
                <a:cs typeface="ＭＳ Ｐゴシック" charset="-128"/>
              </a:rPr>
              <a:t> position. The next step is to ask them how many tiles would be at the 10</a:t>
            </a:r>
            <a:r>
              <a:rPr lang="en-US" baseline="30000" dirty="0" smtClean="0">
                <a:latin typeface="Times New Roman" charset="0"/>
                <a:ea typeface="ＭＳ Ｐゴシック" charset="-128"/>
                <a:cs typeface="ＭＳ Ｐゴシック" charset="-128"/>
              </a:rPr>
              <a:t>th</a:t>
            </a:r>
            <a:r>
              <a:rPr lang="en-US" dirty="0" smtClean="0">
                <a:latin typeface="Times New Roman" charset="0"/>
                <a:ea typeface="ＭＳ Ｐゴシック" charset="-128"/>
                <a:cs typeface="ＭＳ Ｐゴシック" charset="-128"/>
              </a:rPr>
              <a:t> position if you kept building this pattern in the same way. Most will answer 30 (correctly). When you ask them how they knew, they can usually articulate that they multiplied the position number by 3 (or something to that effect). It is important to highlight that the relationship is between the position number, and the number of tiles. </a:t>
            </a:r>
          </a:p>
          <a:p>
            <a:pPr eaLnBrk="1" hangingPunct="1"/>
            <a:endParaRPr lang="en-US" dirty="0" smtClean="0">
              <a:latin typeface="Times New Roman" charset="0"/>
              <a:ea typeface="ＭＳ Ｐゴシック" charset="-128"/>
              <a:cs typeface="ＭＳ Ｐゴシック" charset="-128"/>
            </a:endParaRPr>
          </a:p>
          <a:p>
            <a:pPr eaLnBrk="1" hangingPunct="1"/>
            <a:r>
              <a:rPr lang="en-US" dirty="0" smtClean="0">
                <a:latin typeface="Times New Roman" charset="0"/>
                <a:ea typeface="ＭＳ Ｐゴシック" charset="-128"/>
                <a:cs typeface="ＭＳ Ｐゴシック" charset="-128"/>
              </a:rPr>
              <a:t>The position number is like the input number in the robot game. The number of tiles is like the output number.</a:t>
            </a:r>
          </a:p>
          <a:p>
            <a:pPr eaLnBrk="1" hangingPunct="1"/>
            <a:r>
              <a:rPr lang="en-US" dirty="0" smtClean="0">
                <a:latin typeface="Times New Roman" charset="0"/>
                <a:ea typeface="ＭＳ Ｐゴシック" charset="-128"/>
                <a:cs typeface="ＭＳ Ｐゴシック" charset="-128"/>
              </a:rPr>
              <a:t>The language to describe the rule mirrors that used to describe the robot rule: “the number of tiles is equal to the position number times 3.”</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83B239D5-DDC1-6641-8656-144A2731894C}" type="slidenum">
              <a:rPr lang="en-US">
                <a:latin typeface="Arial" charset="0"/>
                <a:ea typeface="ＭＳ Ｐゴシック" charset="-128"/>
                <a:cs typeface="ＭＳ Ｐゴシック" charset="-128"/>
              </a:rPr>
              <a:pPr/>
              <a:t>10</a:t>
            </a:fld>
            <a:endParaRPr lang="en-US">
              <a:latin typeface="Arial" charset="0"/>
              <a:ea typeface="ＭＳ Ｐゴシック" charset="-128"/>
              <a:cs typeface="ＭＳ Ｐゴシック" charset="-128"/>
            </a:endParaRPr>
          </a:p>
        </p:txBody>
      </p:sp>
      <p:sp>
        <p:nvSpPr>
          <p:cNvPr id="76803" name="Rectangle 2"/>
          <p:cNvSpPr>
            <a:spLocks noGrp="1" noRot="1" noChangeAspect="1" noChangeArrowheads="1"/>
          </p:cNvSpPr>
          <p:nvPr>
            <p:ph type="sldImg"/>
          </p:nvPr>
        </p:nvSpPr>
        <p:spPr>
          <a:solidFill>
            <a:srgbClr val="FFFFFF"/>
          </a:solidFill>
          <a:ln/>
        </p:spPr>
      </p:sp>
      <p:sp>
        <p:nvSpPr>
          <p:cNvPr id="76804" name="Rectangle 3"/>
          <p:cNvSpPr>
            <a:spLocks noGrp="1" noChangeArrowheads="1"/>
          </p:cNvSpPr>
          <p:nvPr>
            <p:ph type="body" idx="1"/>
          </p:nvPr>
        </p:nvSpPr>
        <p:spPr>
          <a:xfrm>
            <a:off x="897702" y="4351531"/>
            <a:ext cx="5078156" cy="4127934"/>
          </a:xfrm>
          <a:solidFill>
            <a:srgbClr val="FFFFFF"/>
          </a:solidFill>
          <a:ln>
            <a:solidFill>
              <a:srgbClr val="000000"/>
            </a:solidFill>
          </a:ln>
        </p:spPr>
        <p:txBody>
          <a:bodyPr/>
          <a:lstStyle/>
          <a:p>
            <a:pPr eaLnBrk="1" hangingPunct="1"/>
            <a:r>
              <a:rPr lang="en-US" dirty="0" smtClean="0">
                <a:latin typeface="Arial" charset="0"/>
                <a:ea typeface="ＭＳ Ｐゴシック" charset="-128"/>
                <a:cs typeface="ＭＳ Ｐゴシック" charset="-128"/>
              </a:rPr>
              <a:t>The multiplier is represented by the blue tiles that grow, and are equal to the position number </a:t>
            </a:r>
            <a:r>
              <a:rPr lang="en-US" dirty="0" err="1" smtClean="0">
                <a:latin typeface="Arial" charset="0"/>
                <a:ea typeface="ＭＳ Ｐゴシック" charset="-128"/>
                <a:cs typeface="ＭＳ Ｐゴシック" charset="-128"/>
              </a:rPr>
              <a:t>x</a:t>
            </a:r>
            <a:r>
              <a:rPr lang="en-US" dirty="0" smtClean="0">
                <a:latin typeface="Arial" charset="0"/>
                <a:ea typeface="ＭＳ Ｐゴシック" charset="-128"/>
                <a:cs typeface="ＭＳ Ｐゴシック" charset="-128"/>
              </a:rPr>
              <a:t> 2. The constant is represented by the red tiles that stay the same. By recognizing the number of tiles are equal to the position number x2+3, students can predict the number of tiles for any position of the pattern. The rule is an articulation of the mathematical structure of the pattern. </a:t>
            </a:r>
          </a:p>
          <a:p>
            <a:pPr eaLnBrk="1" hangingPunct="1"/>
            <a:r>
              <a:rPr lang="en-US" dirty="0" smtClean="0">
                <a:latin typeface="Arial" charset="0"/>
                <a:ea typeface="ＭＳ Ｐゴシック" charset="-128"/>
                <a:cs typeface="ＭＳ Ｐゴシック" charset="-128"/>
              </a:rPr>
              <a:t>It is important that students understand that the connection is between the position numbers, and the number of tiles. It is also important to ask for predictions far down the sequence e.g., the 25</a:t>
            </a:r>
            <a:r>
              <a:rPr lang="en-US" baseline="30000" dirty="0" smtClean="0">
                <a:latin typeface="Arial" charset="0"/>
                <a:ea typeface="ＭＳ Ｐゴシック" charset="-128"/>
                <a:cs typeface="ＭＳ Ｐゴシック" charset="-128"/>
              </a:rPr>
              <a:t>th </a:t>
            </a:r>
            <a:r>
              <a:rPr lang="en-US" dirty="0" smtClean="0">
                <a:latin typeface="Arial" charset="0"/>
                <a:ea typeface="ＭＳ Ｐゴシック" charset="-128"/>
                <a:cs typeface="ＭＳ Ｐゴシック" charset="-128"/>
              </a:rPr>
              <a:t>position, the 100</a:t>
            </a:r>
            <a:r>
              <a:rPr lang="en-US" baseline="30000" dirty="0" smtClean="0">
                <a:latin typeface="Arial" charset="0"/>
                <a:ea typeface="ＭＳ Ｐゴシック" charset="-128"/>
                <a:cs typeface="ＭＳ Ｐゴシック" charset="-128"/>
              </a:rPr>
              <a:t>th</a:t>
            </a:r>
            <a:r>
              <a:rPr lang="en-US" dirty="0" smtClean="0">
                <a:latin typeface="Arial" charset="0"/>
                <a:ea typeface="ＭＳ Ｐゴシック" charset="-128"/>
                <a:cs typeface="ＭＳ Ｐゴシック" charset="-128"/>
              </a:rPr>
              <a:t>, the 1 millionth, 34</a:t>
            </a:r>
            <a:r>
              <a:rPr lang="en-US" baseline="30000" dirty="0" smtClean="0">
                <a:latin typeface="Arial" charset="0"/>
                <a:ea typeface="ＭＳ Ｐゴシック" charset="-128"/>
                <a:cs typeface="ＭＳ Ｐゴシック" charset="-128"/>
              </a:rPr>
              <a:t>th</a:t>
            </a:r>
            <a:r>
              <a:rPr lang="en-US" dirty="0" smtClean="0">
                <a:latin typeface="Arial" charset="0"/>
                <a:ea typeface="ＭＳ Ｐゴシック" charset="-128"/>
                <a:cs typeface="ＭＳ Ｐゴシック" charset="-128"/>
              </a:rPr>
              <a:t>, 89</a:t>
            </a:r>
            <a:r>
              <a:rPr lang="en-US" baseline="30000" dirty="0" smtClean="0">
                <a:latin typeface="Arial" charset="0"/>
                <a:ea typeface="ＭＳ Ｐゴシック" charset="-128"/>
                <a:cs typeface="ＭＳ Ｐゴシック" charset="-128"/>
              </a:rPr>
              <a:t>th</a:t>
            </a:r>
            <a:r>
              <a:rPr lang="en-US" dirty="0" smtClean="0">
                <a:latin typeface="Arial" charset="0"/>
                <a:ea typeface="ＭＳ Ｐゴシック" charset="-128"/>
                <a:cs typeface="ＭＳ Ｐゴシック" charset="-128"/>
              </a:rPr>
              <a:t> etc.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Slide Image Placeholder 1"/>
          <p:cNvSpPr>
            <a:spLocks noGrp="1" noRot="1" noChangeAspect="1"/>
          </p:cNvSpPr>
          <p:nvPr>
            <p:ph type="sldImg"/>
          </p:nvPr>
        </p:nvSpPr>
        <p:spPr>
          <a:ln/>
        </p:spPr>
      </p:sp>
      <p:sp>
        <p:nvSpPr>
          <p:cNvPr id="78851" name="Notes Placeholder 2"/>
          <p:cNvSpPr>
            <a:spLocks noGrp="1"/>
          </p:cNvSpPr>
          <p:nvPr>
            <p:ph type="body" idx="1"/>
          </p:nvPr>
        </p:nvSpPr>
        <p:spPr>
          <a:noFill/>
          <a:ln/>
        </p:spPr>
        <p:txBody>
          <a:bodyPr/>
          <a:lstStyle/>
          <a:p>
            <a:pPr eaLnBrk="1" hangingPunct="1"/>
            <a:r>
              <a:rPr lang="en-US" b="1" dirty="0" smtClean="0">
                <a:latin typeface="Times New Roman" charset="0"/>
                <a:ea typeface="ＭＳ Ｐゴシック" charset="-128"/>
                <a:cs typeface="ＭＳ Ｐゴシック" charset="-128"/>
              </a:rPr>
              <a:t>Hand out secret pattern challenges! Everyone needs to build a pattern now!</a:t>
            </a:r>
          </a:p>
          <a:p>
            <a:pPr eaLnBrk="1" hangingPunct="1"/>
            <a:r>
              <a:rPr lang="en-US" dirty="0" smtClean="0">
                <a:latin typeface="Times New Roman" charset="0"/>
                <a:ea typeface="ＭＳ Ｐゴシック" charset="-128"/>
                <a:cs typeface="ＭＳ Ｐゴシック" charset="-128"/>
              </a:rPr>
              <a:t>Each team of two (or three) get a secret rule and, together, build the pattern. Then do a gallery walk to have everyone guess each other’s rule. The activity allows for going from the general (pattern rule) to the particular (pattern built) and the particular (other people’s patterns) to the general (guessing their rules). </a:t>
            </a:r>
          </a:p>
          <a:p>
            <a:endParaRPr lang="en-US" dirty="0" smtClean="0">
              <a:latin typeface="Times New Roman" charset="0"/>
              <a:ea typeface="ＭＳ Ｐゴシック" charset="-128"/>
              <a:cs typeface="ＭＳ Ｐゴシック" charset="-128"/>
            </a:endParaRPr>
          </a:p>
        </p:txBody>
      </p:sp>
      <p:sp>
        <p:nvSpPr>
          <p:cNvPr id="78852" name="Slide Number Placeholder 3"/>
          <p:cNvSpPr>
            <a:spLocks noGrp="1"/>
          </p:cNvSpPr>
          <p:nvPr>
            <p:ph type="sldNum" sz="quarter" idx="5"/>
          </p:nvPr>
        </p:nvSpPr>
        <p:spPr>
          <a:noFill/>
        </p:spPr>
        <p:txBody>
          <a:bodyPr/>
          <a:lstStyle/>
          <a:p>
            <a:fld id="{40227702-0BA9-B94E-BCD2-F8C08EF2690D}" type="slidenum">
              <a:rPr lang="en-US" smtClean="0">
                <a:latin typeface="Times New Roman" charset="0"/>
              </a:rPr>
              <a:pPr/>
              <a:t>11</a:t>
            </a:fld>
            <a:endParaRPr lang="en-US" smtClean="0">
              <a:latin typeface="Times New Roman"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will be exploring this more in Plenary</a:t>
            </a:r>
            <a:r>
              <a:rPr lang="en-US" baseline="0" dirty="0" smtClean="0"/>
              <a:t> sessions 2 and 4</a:t>
            </a:r>
            <a:endParaRPr lang="en-US" dirty="0"/>
          </a:p>
        </p:txBody>
      </p:sp>
      <p:sp>
        <p:nvSpPr>
          <p:cNvPr id="4" name="Slide Number Placeholder 3"/>
          <p:cNvSpPr>
            <a:spLocks noGrp="1"/>
          </p:cNvSpPr>
          <p:nvPr>
            <p:ph type="sldNum" sz="quarter" idx="10"/>
          </p:nvPr>
        </p:nvSpPr>
        <p:spPr/>
        <p:txBody>
          <a:bodyPr/>
          <a:lstStyle/>
          <a:p>
            <a:fld id="{F4F1DE45-944F-4D4B-8783-AF420506ACD1}" type="slidenum">
              <a:rPr lang="en-US" smtClean="0"/>
              <a:pPr/>
              <a:t>14</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will consider why</a:t>
            </a:r>
            <a:r>
              <a:rPr lang="en-US" baseline="0" dirty="0" smtClean="0"/>
              <a:t> it is so important for students to be able to articulate pattern rules – in Plenary 2 we will consider different kinds of generalizing strategies and different kinds of justifications students offer for their rules</a:t>
            </a:r>
            <a:endParaRPr lang="en-US" dirty="0"/>
          </a:p>
        </p:txBody>
      </p:sp>
      <p:sp>
        <p:nvSpPr>
          <p:cNvPr id="4" name="Slide Number Placeholder 3"/>
          <p:cNvSpPr>
            <a:spLocks noGrp="1"/>
          </p:cNvSpPr>
          <p:nvPr>
            <p:ph type="sldNum" sz="quarter" idx="10"/>
          </p:nvPr>
        </p:nvSpPr>
        <p:spPr/>
        <p:txBody>
          <a:bodyPr/>
          <a:lstStyle/>
          <a:p>
            <a:fld id="{F4F1DE45-944F-4D4B-8783-AF420506ACD1}" type="slidenum">
              <a:rPr lang="en-US" smtClean="0"/>
              <a:pPr/>
              <a:t>15</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will explore this more deeply in Plenary 2</a:t>
            </a:r>
            <a:endParaRPr lang="en-US" dirty="0"/>
          </a:p>
        </p:txBody>
      </p:sp>
      <p:sp>
        <p:nvSpPr>
          <p:cNvPr id="4" name="Slide Number Placeholder 3"/>
          <p:cNvSpPr>
            <a:spLocks noGrp="1"/>
          </p:cNvSpPr>
          <p:nvPr>
            <p:ph type="sldNum" sz="quarter" idx="10"/>
          </p:nvPr>
        </p:nvSpPr>
        <p:spPr/>
        <p:txBody>
          <a:bodyPr/>
          <a:lstStyle/>
          <a:p>
            <a:fld id="{F4F1DE45-944F-4D4B-8783-AF420506ACD1}" type="slidenum">
              <a:rPr lang="en-US" smtClean="0"/>
              <a:pPr/>
              <a:t>17</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CA"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lang="en-US"/>
          </a:p>
        </p:txBody>
      </p:sp>
      <p:sp>
        <p:nvSpPr>
          <p:cNvPr id="4" name="Date Placeholder 3"/>
          <p:cNvSpPr>
            <a:spLocks noGrp="1"/>
          </p:cNvSpPr>
          <p:nvPr>
            <p:ph type="dt" sz="half" idx="10"/>
          </p:nvPr>
        </p:nvSpPr>
        <p:spPr/>
        <p:txBody>
          <a:bodyPr/>
          <a:lstStyle/>
          <a:p>
            <a:fld id="{E770447A-82EC-9348-A76A-C74C06675B8E}" type="datetimeFigureOut">
              <a:rPr lang="en-US" smtClean="0"/>
              <a:pPr/>
              <a:t>6/21/11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E770447A-82EC-9348-A76A-C74C06675B8E}" type="datetimeFigureOut">
              <a:rPr lang="en-US" smtClean="0"/>
              <a:pPr/>
              <a:t>6/21/11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E770447A-82EC-9348-A76A-C74C06675B8E}" type="datetimeFigureOut">
              <a:rPr lang="en-US" smtClean="0"/>
              <a:pPr/>
              <a:t>6/21/11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cSld name="1_Title Slide">
    <p:spTree>
      <p:nvGrpSpPr>
        <p:cNvPr id="1" name=""/>
        <p:cNvGrpSpPr/>
        <p:nvPr/>
      </p:nvGrpSpPr>
      <p:grpSpPr>
        <a:xfrm>
          <a:off x="0" y="0"/>
          <a:ext cx="0" cy="0"/>
          <a:chOff x="0" y="0"/>
          <a:chExt cx="0" cy="0"/>
        </a:xfrm>
      </p:grpSpPr>
      <p:sp>
        <p:nvSpPr>
          <p:cNvPr id="174082" name="Rectangle 2"/>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E7ADE24-CDD7-0841-A8CC-DF4492C0247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Media">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CA"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Media Placeholder 3"/>
          <p:cNvSpPr>
            <a:spLocks noGrp="1"/>
          </p:cNvSpPr>
          <p:nvPr>
            <p:ph type="media" sz="half" idx="2"/>
          </p:nvPr>
        </p:nvSpPr>
        <p:spPr>
          <a:xfrm>
            <a:off x="4648200" y="1981200"/>
            <a:ext cx="3810000" cy="4114800"/>
          </a:xfrm>
        </p:spPr>
        <p:txBody>
          <a:bodyPr rtlCol="0">
            <a:normAutofit/>
          </a:bodyPr>
          <a:lstStyle/>
          <a:p>
            <a:pPr lvl="0"/>
            <a:endParaRPr lang="en-US" noProof="0"/>
          </a:p>
        </p:txBody>
      </p:sp>
      <p:sp>
        <p:nvSpPr>
          <p:cNvPr id="5" name="Date Placeholder 4"/>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pPr>
              <a:defRPr/>
            </a:pPr>
            <a:fld id="{5FD0513C-2661-2344-896F-1F9B5A4BFCF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E770447A-82EC-9348-A76A-C74C06675B8E}" type="datetimeFigureOut">
              <a:rPr lang="en-US" smtClean="0"/>
              <a:pPr/>
              <a:t>6/21/11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fld id="{E770447A-82EC-9348-A76A-C74C06675B8E}" type="datetimeFigureOut">
              <a:rPr lang="en-US" smtClean="0"/>
              <a:pPr/>
              <a:t>6/21/11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Date Placeholder 4"/>
          <p:cNvSpPr>
            <a:spLocks noGrp="1"/>
          </p:cNvSpPr>
          <p:nvPr>
            <p:ph type="dt" sz="half" idx="10"/>
          </p:nvPr>
        </p:nvSpPr>
        <p:spPr/>
        <p:txBody>
          <a:bodyPr/>
          <a:lstStyle/>
          <a:p>
            <a:fld id="{E770447A-82EC-9348-A76A-C74C06675B8E}" type="datetimeFigureOut">
              <a:rPr lang="en-US" smtClean="0"/>
              <a:pPr/>
              <a:t>6/21/11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7" name="Date Placeholder 6"/>
          <p:cNvSpPr>
            <a:spLocks noGrp="1"/>
          </p:cNvSpPr>
          <p:nvPr>
            <p:ph type="dt" sz="half" idx="10"/>
          </p:nvPr>
        </p:nvSpPr>
        <p:spPr/>
        <p:txBody>
          <a:bodyPr/>
          <a:lstStyle/>
          <a:p>
            <a:fld id="{E770447A-82EC-9348-A76A-C74C06675B8E}" type="datetimeFigureOut">
              <a:rPr lang="en-US" smtClean="0"/>
              <a:pPr/>
              <a:t>6/21/11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Date Placeholder 2"/>
          <p:cNvSpPr>
            <a:spLocks noGrp="1"/>
          </p:cNvSpPr>
          <p:nvPr>
            <p:ph type="dt" sz="half" idx="10"/>
          </p:nvPr>
        </p:nvSpPr>
        <p:spPr/>
        <p:txBody>
          <a:bodyPr/>
          <a:lstStyle/>
          <a:p>
            <a:fld id="{E770447A-82EC-9348-A76A-C74C06675B8E}" type="datetimeFigureOut">
              <a:rPr lang="en-US" smtClean="0"/>
              <a:pPr/>
              <a:t>6/21/11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70447A-82EC-9348-A76A-C74C06675B8E}" type="datetimeFigureOut">
              <a:rPr lang="en-US" smtClean="0"/>
              <a:pPr/>
              <a:t>6/21/11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E770447A-82EC-9348-A76A-C74C06675B8E}" type="datetimeFigureOut">
              <a:rPr lang="en-US" smtClean="0"/>
              <a:pPr/>
              <a:t>6/21/11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E770447A-82EC-9348-A76A-C74C06675B8E}" type="datetimeFigureOut">
              <a:rPr lang="en-US" smtClean="0"/>
              <a:pPr/>
              <a:t>6/21/11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CA"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70447A-82EC-9348-A76A-C74C06675B8E}" type="datetimeFigureOut">
              <a:rPr lang="en-US" smtClean="0"/>
              <a:pPr/>
              <a:t>6/21/11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65EDD4-6058-5340-8681-3F98E515611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 Id="rId3" Type="http://schemas.openxmlformats.org/officeDocument/2006/relationships/image" Target="../media/image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89200"/>
            <a:ext cx="7772400" cy="1470025"/>
          </a:xfrm>
        </p:spPr>
        <p:txBody>
          <a:bodyPr/>
          <a:lstStyle/>
          <a:p>
            <a:r>
              <a:rPr lang="en-US" b="1" dirty="0" smtClean="0">
                <a:solidFill>
                  <a:srgbClr val="008000"/>
                </a:solidFill>
              </a:rPr>
              <a:t>Math CAMPPP 2011</a:t>
            </a:r>
            <a:br>
              <a:rPr lang="en-US" b="1" dirty="0" smtClean="0">
                <a:solidFill>
                  <a:srgbClr val="008000"/>
                </a:solidFill>
              </a:rPr>
            </a:br>
            <a:r>
              <a:rPr lang="en-US" b="1" dirty="0" smtClean="0">
                <a:solidFill>
                  <a:srgbClr val="008000"/>
                </a:solidFill>
              </a:rPr>
              <a:t>PLENARY 1</a:t>
            </a:r>
            <a:endParaRPr lang="en-US" b="1" dirty="0">
              <a:solidFill>
                <a:srgbClr val="008000"/>
              </a:solidFill>
            </a:endParaRPr>
          </a:p>
        </p:txBody>
      </p:sp>
      <p:sp>
        <p:nvSpPr>
          <p:cNvPr id="3" name="Subtitle 2"/>
          <p:cNvSpPr>
            <a:spLocks noGrp="1"/>
          </p:cNvSpPr>
          <p:nvPr>
            <p:ph type="subTitle" idx="1"/>
          </p:nvPr>
        </p:nvSpPr>
        <p:spPr/>
        <p:txBody>
          <a:bodyPr/>
          <a:lstStyle/>
          <a:p>
            <a:r>
              <a:rPr lang="en-US" dirty="0" smtClean="0"/>
              <a:t>Draft Ideas for Plenary Sessions</a:t>
            </a:r>
          </a:p>
          <a:p>
            <a:r>
              <a:rPr lang="en-US" dirty="0" smtClean="0"/>
              <a:t>Algebraic Reasoning</a:t>
            </a:r>
          </a:p>
          <a:p>
            <a:r>
              <a:rPr lang="en-US" dirty="0" smtClean="0"/>
              <a:t>Ruth Beatty &amp; Cathy Bruce</a:t>
            </a:r>
            <a:endParaRPr lang="en-US" dirty="0"/>
          </a:p>
        </p:txBody>
      </p:sp>
      <p:pic>
        <p:nvPicPr>
          <p:cNvPr id="4" name="Picture 6"/>
          <p:cNvPicPr>
            <a:picLocks noChangeAspect="1" noChangeArrowheads="1"/>
          </p:cNvPicPr>
          <p:nvPr/>
        </p:nvPicPr>
        <p:blipFill>
          <a:blip r:embed="rId2"/>
          <a:srcRect/>
          <a:stretch>
            <a:fillRect/>
          </a:stretch>
        </p:blipFill>
        <p:spPr bwMode="auto">
          <a:xfrm>
            <a:off x="6108115" y="0"/>
            <a:ext cx="3035885" cy="24892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Text Box 3"/>
          <p:cNvSpPr txBox="1">
            <a:spLocks noChangeArrowheads="1"/>
          </p:cNvSpPr>
          <p:nvPr/>
        </p:nvSpPr>
        <p:spPr bwMode="auto">
          <a:xfrm>
            <a:off x="1870140" y="4011612"/>
            <a:ext cx="1036638" cy="609600"/>
          </a:xfrm>
          <a:prstGeom prst="rect">
            <a:avLst/>
          </a:prstGeom>
          <a:solidFill>
            <a:srgbClr val="FFFFFF"/>
          </a:solidFill>
          <a:ln w="28575">
            <a:solidFill>
              <a:srgbClr val="000000"/>
            </a:solidFill>
            <a:miter lim="800000"/>
            <a:headEnd/>
            <a:tailEnd/>
          </a:ln>
        </p:spPr>
        <p:txBody>
          <a:bodyPr>
            <a:prstTxWarp prst="textNoShape">
              <a:avLst/>
            </a:prstTxWarp>
          </a:bodyPr>
          <a:lstStyle/>
          <a:p>
            <a:pPr algn="ctr"/>
            <a:r>
              <a:rPr lang="en-US" sz="3600" b="1"/>
              <a:t>1</a:t>
            </a:r>
          </a:p>
        </p:txBody>
      </p:sp>
      <p:sp>
        <p:nvSpPr>
          <p:cNvPr id="75779" name="Text Box 4"/>
          <p:cNvSpPr txBox="1">
            <a:spLocks noChangeArrowheads="1"/>
          </p:cNvSpPr>
          <p:nvPr/>
        </p:nvSpPr>
        <p:spPr bwMode="auto">
          <a:xfrm>
            <a:off x="3927540" y="4011612"/>
            <a:ext cx="1006475" cy="609600"/>
          </a:xfrm>
          <a:prstGeom prst="rect">
            <a:avLst/>
          </a:prstGeom>
          <a:solidFill>
            <a:srgbClr val="FFFFFF"/>
          </a:solidFill>
          <a:ln w="28575">
            <a:solidFill>
              <a:srgbClr val="000000"/>
            </a:solidFill>
            <a:miter lim="800000"/>
            <a:headEnd/>
            <a:tailEnd/>
          </a:ln>
        </p:spPr>
        <p:txBody>
          <a:bodyPr>
            <a:prstTxWarp prst="textNoShape">
              <a:avLst/>
            </a:prstTxWarp>
          </a:bodyPr>
          <a:lstStyle/>
          <a:p>
            <a:pPr algn="ctr"/>
            <a:r>
              <a:rPr lang="en-US" sz="3600" b="1"/>
              <a:t>2</a:t>
            </a:r>
            <a:endParaRPr lang="en-US"/>
          </a:p>
        </p:txBody>
      </p:sp>
      <p:sp>
        <p:nvSpPr>
          <p:cNvPr id="75780" name="Text Box 5"/>
          <p:cNvSpPr txBox="1">
            <a:spLocks noChangeArrowheads="1"/>
          </p:cNvSpPr>
          <p:nvPr/>
        </p:nvSpPr>
        <p:spPr bwMode="auto">
          <a:xfrm>
            <a:off x="5908740" y="4011612"/>
            <a:ext cx="990600" cy="609600"/>
          </a:xfrm>
          <a:prstGeom prst="rect">
            <a:avLst/>
          </a:prstGeom>
          <a:solidFill>
            <a:srgbClr val="FFFFFF"/>
          </a:solidFill>
          <a:ln w="28575">
            <a:solidFill>
              <a:srgbClr val="000000"/>
            </a:solidFill>
            <a:miter lim="800000"/>
            <a:headEnd/>
            <a:tailEnd/>
          </a:ln>
        </p:spPr>
        <p:txBody>
          <a:bodyPr>
            <a:prstTxWarp prst="textNoShape">
              <a:avLst/>
            </a:prstTxWarp>
          </a:bodyPr>
          <a:lstStyle/>
          <a:p>
            <a:pPr algn="ctr"/>
            <a:r>
              <a:rPr lang="en-US" sz="3600" b="1"/>
              <a:t>3</a:t>
            </a:r>
            <a:endParaRPr lang="en-US"/>
          </a:p>
        </p:txBody>
      </p:sp>
      <p:grpSp>
        <p:nvGrpSpPr>
          <p:cNvPr id="2" name="Group 87"/>
          <p:cNvGrpSpPr/>
          <p:nvPr/>
        </p:nvGrpSpPr>
        <p:grpSpPr>
          <a:xfrm>
            <a:off x="1870206" y="3184524"/>
            <a:ext cx="946150" cy="471488"/>
            <a:chOff x="3273491" y="4037012"/>
            <a:chExt cx="946150" cy="471488"/>
          </a:xfrm>
          <a:solidFill>
            <a:srgbClr val="0000FF"/>
          </a:solidFill>
        </p:grpSpPr>
        <p:sp>
          <p:nvSpPr>
            <p:cNvPr id="25654" name="Rectangle 10"/>
            <p:cNvSpPr>
              <a:spLocks noChangeArrowheads="1"/>
            </p:cNvSpPr>
            <p:nvPr/>
          </p:nvSpPr>
          <p:spPr bwMode="auto">
            <a:xfrm>
              <a:off x="3746566" y="40386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25655" name="Rectangle 11"/>
            <p:cNvSpPr>
              <a:spLocks noChangeArrowheads="1"/>
            </p:cNvSpPr>
            <p:nvPr/>
          </p:nvSpPr>
          <p:spPr bwMode="auto">
            <a:xfrm>
              <a:off x="3273491" y="4037012"/>
              <a:ext cx="473075" cy="471488"/>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nvGrpSpPr>
          <p:cNvPr id="3" name="Group 66"/>
          <p:cNvGrpSpPr/>
          <p:nvPr/>
        </p:nvGrpSpPr>
        <p:grpSpPr>
          <a:xfrm>
            <a:off x="3927606" y="2716212"/>
            <a:ext cx="946150" cy="939800"/>
            <a:chOff x="5330891" y="3568700"/>
            <a:chExt cx="946150" cy="939800"/>
          </a:xfrm>
          <a:solidFill>
            <a:srgbClr val="0000FF"/>
          </a:solidFill>
        </p:grpSpPr>
        <p:grpSp>
          <p:nvGrpSpPr>
            <p:cNvPr id="4" name="Group 65"/>
            <p:cNvGrpSpPr/>
            <p:nvPr/>
          </p:nvGrpSpPr>
          <p:grpSpPr>
            <a:xfrm>
              <a:off x="5330891" y="3568700"/>
              <a:ext cx="473075" cy="939800"/>
              <a:chOff x="5330891" y="3568700"/>
              <a:chExt cx="473075" cy="939800"/>
            </a:xfrm>
            <a:grpFill/>
          </p:grpSpPr>
          <p:sp>
            <p:nvSpPr>
              <p:cNvPr id="25646" name="Rectangle 21"/>
              <p:cNvSpPr>
                <a:spLocks noChangeArrowheads="1"/>
              </p:cNvSpPr>
              <p:nvPr/>
            </p:nvSpPr>
            <p:spPr bwMode="auto">
              <a:xfrm>
                <a:off x="5330891"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25647" name="Rectangle 22"/>
              <p:cNvSpPr>
                <a:spLocks noChangeArrowheads="1"/>
              </p:cNvSpPr>
              <p:nvPr/>
            </p:nvSpPr>
            <p:spPr bwMode="auto">
              <a:xfrm>
                <a:off x="5330891" y="40386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nvGrpSpPr>
            <p:cNvPr id="5" name="Group 64"/>
            <p:cNvGrpSpPr/>
            <p:nvPr/>
          </p:nvGrpSpPr>
          <p:grpSpPr>
            <a:xfrm>
              <a:off x="5803966" y="3568700"/>
              <a:ext cx="473075" cy="939800"/>
              <a:chOff x="5803966" y="3568700"/>
              <a:chExt cx="473075" cy="939800"/>
            </a:xfrm>
            <a:grpFill/>
          </p:grpSpPr>
          <p:sp>
            <p:nvSpPr>
              <p:cNvPr id="25641" name="Rectangle 27"/>
              <p:cNvSpPr>
                <a:spLocks noChangeArrowheads="1"/>
              </p:cNvSpPr>
              <p:nvPr/>
            </p:nvSpPr>
            <p:spPr bwMode="auto">
              <a:xfrm>
                <a:off x="5803966"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25642" name="Rectangle 28"/>
              <p:cNvSpPr>
                <a:spLocks noChangeArrowheads="1"/>
              </p:cNvSpPr>
              <p:nvPr/>
            </p:nvSpPr>
            <p:spPr bwMode="auto">
              <a:xfrm>
                <a:off x="5803966" y="40386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sp>
        <p:nvSpPr>
          <p:cNvPr id="25611" name="Text Box 56"/>
          <p:cNvSpPr txBox="1">
            <a:spLocks noChangeArrowheads="1"/>
          </p:cNvSpPr>
          <p:nvPr/>
        </p:nvSpPr>
        <p:spPr bwMode="auto">
          <a:xfrm>
            <a:off x="603315" y="5040312"/>
            <a:ext cx="8077200" cy="584200"/>
          </a:xfrm>
          <a:prstGeom prst="rect">
            <a:avLst/>
          </a:prstGeom>
          <a:noFill/>
          <a:ln w="9525">
            <a:noFill/>
            <a:miter lim="800000"/>
            <a:headEnd/>
            <a:tailEnd/>
          </a:ln>
        </p:spPr>
        <p:txBody>
          <a:bodyPr>
            <a:prstTxWarp prst="textNoShape">
              <a:avLst/>
            </a:prstTxWarp>
            <a:spAutoFit/>
          </a:bodyPr>
          <a:lstStyle/>
          <a:p>
            <a:pPr algn="ctr">
              <a:spcBef>
                <a:spcPct val="50000"/>
              </a:spcBef>
            </a:pPr>
            <a:r>
              <a:rPr lang="en-US" sz="3200">
                <a:latin typeface="Arial" charset="0"/>
              </a:rPr>
              <a:t>number of tiles = position number </a:t>
            </a:r>
            <a:r>
              <a:rPr lang="en-US" sz="3200">
                <a:solidFill>
                  <a:srgbClr val="0000FF"/>
                </a:solidFill>
                <a:latin typeface="Arial" charset="0"/>
              </a:rPr>
              <a:t>x2</a:t>
            </a:r>
            <a:r>
              <a:rPr lang="en-US" sz="3200">
                <a:solidFill>
                  <a:srgbClr val="FF0000"/>
                </a:solidFill>
                <a:latin typeface="Arial" charset="0"/>
              </a:rPr>
              <a:t>+3</a:t>
            </a:r>
            <a:endParaRPr lang="en-US">
              <a:solidFill>
                <a:srgbClr val="FF0000"/>
              </a:solidFill>
              <a:latin typeface="Arial" charset="0"/>
            </a:endParaRPr>
          </a:p>
        </p:txBody>
      </p:sp>
      <p:grpSp>
        <p:nvGrpSpPr>
          <p:cNvPr id="6" name="Group 67"/>
          <p:cNvGrpSpPr/>
          <p:nvPr/>
        </p:nvGrpSpPr>
        <p:grpSpPr>
          <a:xfrm>
            <a:off x="1633668" y="2716212"/>
            <a:ext cx="1419225" cy="469900"/>
            <a:chOff x="3036953" y="3568700"/>
            <a:chExt cx="1419225" cy="469900"/>
          </a:xfrm>
          <a:solidFill>
            <a:srgbClr val="FF0000"/>
          </a:solidFill>
        </p:grpSpPr>
        <p:sp>
          <p:nvSpPr>
            <p:cNvPr id="62" name="Rectangle 13"/>
            <p:cNvSpPr>
              <a:spLocks noChangeArrowheads="1"/>
            </p:cNvSpPr>
            <p:nvPr/>
          </p:nvSpPr>
          <p:spPr bwMode="auto">
            <a:xfrm>
              <a:off x="3510028"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63" name="Rectangle 14"/>
            <p:cNvSpPr>
              <a:spLocks noChangeArrowheads="1"/>
            </p:cNvSpPr>
            <p:nvPr/>
          </p:nvSpPr>
          <p:spPr bwMode="auto">
            <a:xfrm>
              <a:off x="303695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64" name="Rectangle 13"/>
            <p:cNvSpPr>
              <a:spLocks noChangeArrowheads="1"/>
            </p:cNvSpPr>
            <p:nvPr/>
          </p:nvSpPr>
          <p:spPr bwMode="auto">
            <a:xfrm>
              <a:off x="398310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nvGrpSpPr>
          <p:cNvPr id="7" name="Group 68"/>
          <p:cNvGrpSpPr/>
          <p:nvPr/>
        </p:nvGrpSpPr>
        <p:grpSpPr>
          <a:xfrm>
            <a:off x="3691068" y="2246312"/>
            <a:ext cx="1419225" cy="469900"/>
            <a:chOff x="3036953" y="3568700"/>
            <a:chExt cx="1419225" cy="469900"/>
          </a:xfrm>
          <a:solidFill>
            <a:srgbClr val="FF0000"/>
          </a:solidFill>
        </p:grpSpPr>
        <p:sp>
          <p:nvSpPr>
            <p:cNvPr id="70" name="Rectangle 13"/>
            <p:cNvSpPr>
              <a:spLocks noChangeArrowheads="1"/>
            </p:cNvSpPr>
            <p:nvPr/>
          </p:nvSpPr>
          <p:spPr bwMode="auto">
            <a:xfrm>
              <a:off x="3510028"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71" name="Rectangle 14"/>
            <p:cNvSpPr>
              <a:spLocks noChangeArrowheads="1"/>
            </p:cNvSpPr>
            <p:nvPr/>
          </p:nvSpPr>
          <p:spPr bwMode="auto">
            <a:xfrm>
              <a:off x="303695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72" name="Rectangle 13"/>
            <p:cNvSpPr>
              <a:spLocks noChangeArrowheads="1"/>
            </p:cNvSpPr>
            <p:nvPr/>
          </p:nvSpPr>
          <p:spPr bwMode="auto">
            <a:xfrm>
              <a:off x="398310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nvGrpSpPr>
          <p:cNvPr id="8" name="Group 85"/>
          <p:cNvGrpSpPr/>
          <p:nvPr/>
        </p:nvGrpSpPr>
        <p:grpSpPr>
          <a:xfrm>
            <a:off x="5908806" y="2246312"/>
            <a:ext cx="946150" cy="1409700"/>
            <a:chOff x="7312091" y="3098800"/>
            <a:chExt cx="946150" cy="1409700"/>
          </a:xfrm>
          <a:solidFill>
            <a:srgbClr val="0000FF"/>
          </a:solidFill>
        </p:grpSpPr>
        <p:sp>
          <p:nvSpPr>
            <p:cNvPr id="78" name="Rectangle 21"/>
            <p:cNvSpPr>
              <a:spLocks noChangeArrowheads="1"/>
            </p:cNvSpPr>
            <p:nvPr/>
          </p:nvSpPr>
          <p:spPr bwMode="auto">
            <a:xfrm>
              <a:off x="7312091"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79" name="Rectangle 22"/>
            <p:cNvSpPr>
              <a:spLocks noChangeArrowheads="1"/>
            </p:cNvSpPr>
            <p:nvPr/>
          </p:nvSpPr>
          <p:spPr bwMode="auto">
            <a:xfrm>
              <a:off x="7312091" y="40386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76" name="Rectangle 27"/>
            <p:cNvSpPr>
              <a:spLocks noChangeArrowheads="1"/>
            </p:cNvSpPr>
            <p:nvPr/>
          </p:nvSpPr>
          <p:spPr bwMode="auto">
            <a:xfrm>
              <a:off x="7785166"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77" name="Rectangle 28"/>
            <p:cNvSpPr>
              <a:spLocks noChangeArrowheads="1"/>
            </p:cNvSpPr>
            <p:nvPr/>
          </p:nvSpPr>
          <p:spPr bwMode="auto">
            <a:xfrm>
              <a:off x="7785166" y="40386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80" name="Rectangle 21"/>
            <p:cNvSpPr>
              <a:spLocks noChangeArrowheads="1"/>
            </p:cNvSpPr>
            <p:nvPr/>
          </p:nvSpPr>
          <p:spPr bwMode="auto">
            <a:xfrm>
              <a:off x="7312091" y="30988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81" name="Rectangle 27"/>
            <p:cNvSpPr>
              <a:spLocks noChangeArrowheads="1"/>
            </p:cNvSpPr>
            <p:nvPr/>
          </p:nvSpPr>
          <p:spPr bwMode="auto">
            <a:xfrm>
              <a:off x="7785166" y="30988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nvGrpSpPr>
          <p:cNvPr id="9" name="Group 81"/>
          <p:cNvGrpSpPr/>
          <p:nvPr/>
        </p:nvGrpSpPr>
        <p:grpSpPr>
          <a:xfrm>
            <a:off x="5672268" y="1776412"/>
            <a:ext cx="1419225" cy="469900"/>
            <a:chOff x="3036953" y="3568700"/>
            <a:chExt cx="1419225" cy="469900"/>
          </a:xfrm>
          <a:solidFill>
            <a:srgbClr val="FF0000"/>
          </a:solidFill>
        </p:grpSpPr>
        <p:sp>
          <p:nvSpPr>
            <p:cNvPr id="83" name="Rectangle 13"/>
            <p:cNvSpPr>
              <a:spLocks noChangeArrowheads="1"/>
            </p:cNvSpPr>
            <p:nvPr/>
          </p:nvSpPr>
          <p:spPr bwMode="auto">
            <a:xfrm>
              <a:off x="3510028"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84" name="Rectangle 14"/>
            <p:cNvSpPr>
              <a:spLocks noChangeArrowheads="1"/>
            </p:cNvSpPr>
            <p:nvPr/>
          </p:nvSpPr>
          <p:spPr bwMode="auto">
            <a:xfrm>
              <a:off x="303695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85" name="Rectangle 13"/>
            <p:cNvSpPr>
              <a:spLocks noChangeArrowheads="1"/>
            </p:cNvSpPr>
            <p:nvPr/>
          </p:nvSpPr>
          <p:spPr bwMode="auto">
            <a:xfrm>
              <a:off x="398310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sp>
        <p:nvSpPr>
          <p:cNvPr id="75788" name="Title 1"/>
          <p:cNvSpPr>
            <a:spLocks noGrp="1"/>
          </p:cNvSpPr>
          <p:nvPr>
            <p:ph type="title" idx="4294967295"/>
          </p:nvPr>
        </p:nvSpPr>
        <p:spPr>
          <a:xfrm>
            <a:off x="422341" y="484188"/>
            <a:ext cx="8610600" cy="631825"/>
          </a:xfrm>
        </p:spPr>
        <p:txBody>
          <a:bodyPr>
            <a:normAutofit fontScale="90000"/>
          </a:bodyPr>
          <a:lstStyle/>
          <a:p>
            <a:pPr eaLnBrk="1" hangingPunct="1"/>
            <a:r>
              <a:rPr lang="en-US" sz="4000" dirty="0" smtClean="0">
                <a:solidFill>
                  <a:srgbClr val="000000"/>
                </a:solidFill>
                <a:ea typeface="ＭＳ Ｐゴシック" charset="-128"/>
                <a:cs typeface="ＭＳ Ｐゴシック" charset="-128"/>
              </a:rPr>
              <a:t>Pattern Building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56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1"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Title 1"/>
          <p:cNvSpPr>
            <a:spLocks noGrp="1"/>
          </p:cNvSpPr>
          <p:nvPr>
            <p:ph type="title"/>
          </p:nvPr>
        </p:nvSpPr>
        <p:spPr>
          <a:xfrm>
            <a:off x="457200" y="0"/>
            <a:ext cx="8229600" cy="1143000"/>
          </a:xfrm>
        </p:spPr>
        <p:txBody>
          <a:bodyPr/>
          <a:lstStyle/>
          <a:p>
            <a:r>
              <a:rPr lang="en-US" dirty="0" smtClean="0">
                <a:solidFill>
                  <a:srgbClr val="000000"/>
                </a:solidFill>
                <a:ea typeface="ＭＳ Ｐゴシック" charset="-128"/>
                <a:cs typeface="ＭＳ Ｐゴシック" charset="-128"/>
              </a:rPr>
              <a:t>Your Turn!</a:t>
            </a:r>
          </a:p>
        </p:txBody>
      </p:sp>
      <p:pic>
        <p:nvPicPr>
          <p:cNvPr id="77827" name="Picture 6" descr="100_0295 copy.JPG"/>
          <p:cNvPicPr>
            <a:picLocks noChangeAspect="1"/>
          </p:cNvPicPr>
          <p:nvPr/>
        </p:nvPicPr>
        <p:blipFill>
          <a:blip r:embed="rId3"/>
          <a:srcRect/>
          <a:stretch>
            <a:fillRect/>
          </a:stretch>
        </p:blipFill>
        <p:spPr bwMode="auto">
          <a:xfrm>
            <a:off x="2586038" y="1111250"/>
            <a:ext cx="4551362" cy="5746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9549" y="0"/>
            <a:ext cx="8229600" cy="1143000"/>
          </a:xfrm>
        </p:spPr>
        <p:txBody>
          <a:bodyPr/>
          <a:lstStyle/>
          <a:p>
            <a:r>
              <a:rPr lang="en-US" dirty="0" smtClean="0"/>
              <a:t>Multiplicative Thinking</a:t>
            </a:r>
            <a:endParaRPr lang="en-US" dirty="0"/>
          </a:p>
        </p:txBody>
      </p:sp>
      <p:sp>
        <p:nvSpPr>
          <p:cNvPr id="3" name="Content Placeholder 2"/>
          <p:cNvSpPr>
            <a:spLocks noGrp="1"/>
          </p:cNvSpPr>
          <p:nvPr>
            <p:ph idx="1"/>
          </p:nvPr>
        </p:nvSpPr>
        <p:spPr>
          <a:xfrm>
            <a:off x="457200" y="990599"/>
            <a:ext cx="8229600" cy="3586163"/>
          </a:xfrm>
        </p:spPr>
        <p:txBody>
          <a:bodyPr>
            <a:normAutofit fontScale="70000" lnSpcReduction="20000"/>
          </a:bodyPr>
          <a:lstStyle/>
          <a:p>
            <a:r>
              <a:rPr lang="en-US" dirty="0" smtClean="0"/>
              <a:t>Working with patterns (either building patterns, or discovering the mathematical structure of a pattern and expressing it as a “pattern rule”) offers students a concrete context for developing multiplicative thinking</a:t>
            </a:r>
          </a:p>
          <a:p>
            <a:r>
              <a:rPr lang="en-US" dirty="0" smtClean="0"/>
              <a:t>Students develop a concept of “unitizing” – for instance, in the pattern below four green tiles arranged in a checkerboard configuration become the “unit” or “core” of the pattern – the four tiles are simultaneously “four” tiles and “one” pattern core </a:t>
            </a:r>
          </a:p>
          <a:p>
            <a:r>
              <a:rPr lang="en-US" dirty="0" smtClean="0"/>
              <a:t>The number of iterations of the unit depends on the term number</a:t>
            </a:r>
          </a:p>
          <a:p>
            <a:r>
              <a:rPr lang="en-US" dirty="0" smtClean="0"/>
              <a:t>This can also support a developing understanding of the relationship between an independent variable (term number) and a dependent variable (tiles)</a:t>
            </a:r>
            <a:endParaRPr lang="en-US" dirty="0"/>
          </a:p>
        </p:txBody>
      </p:sp>
      <p:grpSp>
        <p:nvGrpSpPr>
          <p:cNvPr id="22530" name="Group 2"/>
          <p:cNvGrpSpPr>
            <a:grpSpLocks/>
          </p:cNvGrpSpPr>
          <p:nvPr/>
        </p:nvGrpSpPr>
        <p:grpSpPr bwMode="auto">
          <a:xfrm>
            <a:off x="1994324" y="5033963"/>
            <a:ext cx="682625" cy="685800"/>
            <a:chOff x="2424" y="10984"/>
            <a:chExt cx="1077" cy="1080"/>
          </a:xfrm>
        </p:grpSpPr>
        <p:sp>
          <p:nvSpPr>
            <p:cNvPr id="22531" name="Rectangle 1"/>
            <p:cNvSpPr>
              <a:spLocks noChangeArrowheads="1"/>
            </p:cNvSpPr>
            <p:nvPr/>
          </p:nvSpPr>
          <p:spPr bwMode="auto">
            <a:xfrm>
              <a:off x="2424"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32" name="Rectangle 1"/>
            <p:cNvSpPr>
              <a:spLocks noChangeArrowheads="1"/>
            </p:cNvSpPr>
            <p:nvPr/>
          </p:nvSpPr>
          <p:spPr bwMode="auto">
            <a:xfrm>
              <a:off x="3141"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33" name="Rectangle 1"/>
            <p:cNvSpPr>
              <a:spLocks noChangeArrowheads="1"/>
            </p:cNvSpPr>
            <p:nvPr/>
          </p:nvSpPr>
          <p:spPr bwMode="auto">
            <a:xfrm>
              <a:off x="2781" y="1170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34" name="Rectangle 1"/>
            <p:cNvSpPr>
              <a:spLocks noChangeArrowheads="1"/>
            </p:cNvSpPr>
            <p:nvPr/>
          </p:nvSpPr>
          <p:spPr bwMode="auto">
            <a:xfrm>
              <a:off x="2781" y="1098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grpSp>
      <p:sp>
        <p:nvSpPr>
          <p:cNvPr id="22535" name="Text Box 7"/>
          <p:cNvSpPr txBox="1">
            <a:spLocks noChangeArrowheads="1"/>
          </p:cNvSpPr>
          <p:nvPr/>
        </p:nvSpPr>
        <p:spPr bwMode="auto">
          <a:xfrm>
            <a:off x="2162599" y="5834063"/>
            <a:ext cx="342900" cy="342900"/>
          </a:xfrm>
          <a:prstGeom prst="rect">
            <a:avLst/>
          </a:prstGeom>
          <a:noFill/>
          <a:ln w="9525">
            <a:solidFill>
              <a:srgbClr val="000000"/>
            </a:solidFill>
            <a:miter lim="800000"/>
            <a:headEnd/>
            <a:tailEnd/>
          </a:ln>
        </p:spPr>
        <p:txBody>
          <a:bodyPr vert="horz" wrap="square" lIns="91440" tIns="91440" rIns="91440" bIns="9144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charset="0"/>
                <a:ea typeface="Times New Roman" charset="0"/>
              </a:rPr>
              <a:t>1</a:t>
            </a:r>
          </a:p>
        </p:txBody>
      </p:sp>
      <p:sp>
        <p:nvSpPr>
          <p:cNvPr id="22536" name="Text Box 8"/>
          <p:cNvSpPr txBox="1">
            <a:spLocks noChangeArrowheads="1"/>
          </p:cNvSpPr>
          <p:nvPr/>
        </p:nvSpPr>
        <p:spPr bwMode="auto">
          <a:xfrm>
            <a:off x="3705649" y="5834063"/>
            <a:ext cx="342900" cy="342900"/>
          </a:xfrm>
          <a:prstGeom prst="rect">
            <a:avLst/>
          </a:prstGeom>
          <a:noFill/>
          <a:ln w="9525">
            <a:solidFill>
              <a:srgbClr val="000000"/>
            </a:solidFill>
            <a:miter lim="800000"/>
            <a:headEnd/>
            <a:tailEnd/>
          </a:ln>
        </p:spPr>
        <p:txBody>
          <a:bodyPr vert="horz" wrap="square" lIns="91440" tIns="91440" rIns="91440" bIns="9144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charset="0"/>
                <a:ea typeface="Times New Roman" charset="0"/>
              </a:rPr>
              <a:t>2</a:t>
            </a:r>
          </a:p>
        </p:txBody>
      </p:sp>
      <p:grpSp>
        <p:nvGrpSpPr>
          <p:cNvPr id="22537" name="Group 9"/>
          <p:cNvGrpSpPr>
            <a:grpSpLocks/>
          </p:cNvGrpSpPr>
          <p:nvPr/>
        </p:nvGrpSpPr>
        <p:grpSpPr bwMode="auto">
          <a:xfrm>
            <a:off x="3019849" y="5033963"/>
            <a:ext cx="684213" cy="685800"/>
            <a:chOff x="2424" y="10984"/>
            <a:chExt cx="1077" cy="1080"/>
          </a:xfrm>
        </p:grpSpPr>
        <p:sp>
          <p:nvSpPr>
            <p:cNvPr id="22538" name="Rectangle 1"/>
            <p:cNvSpPr>
              <a:spLocks noChangeArrowheads="1"/>
            </p:cNvSpPr>
            <p:nvPr/>
          </p:nvSpPr>
          <p:spPr bwMode="auto">
            <a:xfrm>
              <a:off x="2424"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39" name="Rectangle 1"/>
            <p:cNvSpPr>
              <a:spLocks noChangeArrowheads="1"/>
            </p:cNvSpPr>
            <p:nvPr/>
          </p:nvSpPr>
          <p:spPr bwMode="auto">
            <a:xfrm>
              <a:off x="3141"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40" name="Rectangle 1"/>
            <p:cNvSpPr>
              <a:spLocks noChangeArrowheads="1"/>
            </p:cNvSpPr>
            <p:nvPr/>
          </p:nvSpPr>
          <p:spPr bwMode="auto">
            <a:xfrm>
              <a:off x="2781" y="1170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41" name="Rectangle 1"/>
            <p:cNvSpPr>
              <a:spLocks noChangeArrowheads="1"/>
            </p:cNvSpPr>
            <p:nvPr/>
          </p:nvSpPr>
          <p:spPr bwMode="auto">
            <a:xfrm>
              <a:off x="2781" y="1098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grpSp>
      <p:grpSp>
        <p:nvGrpSpPr>
          <p:cNvPr id="22542" name="Group 14"/>
          <p:cNvGrpSpPr>
            <a:grpSpLocks/>
          </p:cNvGrpSpPr>
          <p:nvPr/>
        </p:nvGrpSpPr>
        <p:grpSpPr bwMode="auto">
          <a:xfrm>
            <a:off x="4734349" y="5033963"/>
            <a:ext cx="684213" cy="685800"/>
            <a:chOff x="2424" y="10984"/>
            <a:chExt cx="1077" cy="1080"/>
          </a:xfrm>
        </p:grpSpPr>
        <p:sp>
          <p:nvSpPr>
            <p:cNvPr id="22543" name="Rectangle 1"/>
            <p:cNvSpPr>
              <a:spLocks noChangeArrowheads="1"/>
            </p:cNvSpPr>
            <p:nvPr/>
          </p:nvSpPr>
          <p:spPr bwMode="auto">
            <a:xfrm>
              <a:off x="2424"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44" name="Rectangle 1"/>
            <p:cNvSpPr>
              <a:spLocks noChangeArrowheads="1"/>
            </p:cNvSpPr>
            <p:nvPr/>
          </p:nvSpPr>
          <p:spPr bwMode="auto">
            <a:xfrm>
              <a:off x="3141"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45" name="Rectangle 1"/>
            <p:cNvSpPr>
              <a:spLocks noChangeArrowheads="1"/>
            </p:cNvSpPr>
            <p:nvPr/>
          </p:nvSpPr>
          <p:spPr bwMode="auto">
            <a:xfrm>
              <a:off x="2781" y="1170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46" name="Rectangle 1"/>
            <p:cNvSpPr>
              <a:spLocks noChangeArrowheads="1"/>
            </p:cNvSpPr>
            <p:nvPr/>
          </p:nvSpPr>
          <p:spPr bwMode="auto">
            <a:xfrm>
              <a:off x="2781" y="1098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grpSp>
      <p:grpSp>
        <p:nvGrpSpPr>
          <p:cNvPr id="22547" name="Group 19"/>
          <p:cNvGrpSpPr>
            <a:grpSpLocks/>
          </p:cNvGrpSpPr>
          <p:nvPr/>
        </p:nvGrpSpPr>
        <p:grpSpPr bwMode="auto">
          <a:xfrm>
            <a:off x="3705649" y="4805363"/>
            <a:ext cx="684213" cy="685800"/>
            <a:chOff x="2424" y="10984"/>
            <a:chExt cx="1077" cy="1080"/>
          </a:xfrm>
        </p:grpSpPr>
        <p:sp>
          <p:nvSpPr>
            <p:cNvPr id="22548" name="Rectangle 1"/>
            <p:cNvSpPr>
              <a:spLocks noChangeArrowheads="1"/>
            </p:cNvSpPr>
            <p:nvPr/>
          </p:nvSpPr>
          <p:spPr bwMode="auto">
            <a:xfrm>
              <a:off x="2424"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49" name="Rectangle 1"/>
            <p:cNvSpPr>
              <a:spLocks noChangeArrowheads="1"/>
            </p:cNvSpPr>
            <p:nvPr/>
          </p:nvSpPr>
          <p:spPr bwMode="auto">
            <a:xfrm>
              <a:off x="3141"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50" name="Rectangle 1"/>
            <p:cNvSpPr>
              <a:spLocks noChangeArrowheads="1"/>
            </p:cNvSpPr>
            <p:nvPr/>
          </p:nvSpPr>
          <p:spPr bwMode="auto">
            <a:xfrm>
              <a:off x="2781" y="1170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51" name="Rectangle 1"/>
            <p:cNvSpPr>
              <a:spLocks noChangeArrowheads="1"/>
            </p:cNvSpPr>
            <p:nvPr/>
          </p:nvSpPr>
          <p:spPr bwMode="auto">
            <a:xfrm>
              <a:off x="2781" y="1098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grpSp>
      <p:grpSp>
        <p:nvGrpSpPr>
          <p:cNvPr id="22552" name="Group 24"/>
          <p:cNvGrpSpPr>
            <a:grpSpLocks/>
          </p:cNvGrpSpPr>
          <p:nvPr/>
        </p:nvGrpSpPr>
        <p:grpSpPr bwMode="auto">
          <a:xfrm>
            <a:off x="5420149" y="4805363"/>
            <a:ext cx="684213" cy="685800"/>
            <a:chOff x="2424" y="10984"/>
            <a:chExt cx="1077" cy="1080"/>
          </a:xfrm>
        </p:grpSpPr>
        <p:sp>
          <p:nvSpPr>
            <p:cNvPr id="22553" name="Rectangle 1"/>
            <p:cNvSpPr>
              <a:spLocks noChangeArrowheads="1"/>
            </p:cNvSpPr>
            <p:nvPr/>
          </p:nvSpPr>
          <p:spPr bwMode="auto">
            <a:xfrm>
              <a:off x="2424"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54" name="Rectangle 1"/>
            <p:cNvSpPr>
              <a:spLocks noChangeArrowheads="1"/>
            </p:cNvSpPr>
            <p:nvPr/>
          </p:nvSpPr>
          <p:spPr bwMode="auto">
            <a:xfrm>
              <a:off x="3141"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55" name="Rectangle 1"/>
            <p:cNvSpPr>
              <a:spLocks noChangeArrowheads="1"/>
            </p:cNvSpPr>
            <p:nvPr/>
          </p:nvSpPr>
          <p:spPr bwMode="auto">
            <a:xfrm>
              <a:off x="2781" y="1170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56" name="Rectangle 1"/>
            <p:cNvSpPr>
              <a:spLocks noChangeArrowheads="1"/>
            </p:cNvSpPr>
            <p:nvPr/>
          </p:nvSpPr>
          <p:spPr bwMode="auto">
            <a:xfrm>
              <a:off x="2781" y="1098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grpSp>
      <p:grpSp>
        <p:nvGrpSpPr>
          <p:cNvPr id="22557" name="Group 29"/>
          <p:cNvGrpSpPr>
            <a:grpSpLocks/>
          </p:cNvGrpSpPr>
          <p:nvPr/>
        </p:nvGrpSpPr>
        <p:grpSpPr bwMode="auto">
          <a:xfrm>
            <a:off x="6105949" y="4576763"/>
            <a:ext cx="684213" cy="685800"/>
            <a:chOff x="2424" y="10984"/>
            <a:chExt cx="1077" cy="1080"/>
          </a:xfrm>
        </p:grpSpPr>
        <p:sp>
          <p:nvSpPr>
            <p:cNvPr id="22558" name="Rectangle 1"/>
            <p:cNvSpPr>
              <a:spLocks noChangeArrowheads="1"/>
            </p:cNvSpPr>
            <p:nvPr/>
          </p:nvSpPr>
          <p:spPr bwMode="auto">
            <a:xfrm>
              <a:off x="2424"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59" name="Rectangle 1"/>
            <p:cNvSpPr>
              <a:spLocks noChangeArrowheads="1"/>
            </p:cNvSpPr>
            <p:nvPr/>
          </p:nvSpPr>
          <p:spPr bwMode="auto">
            <a:xfrm>
              <a:off x="3141"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60" name="Rectangle 1"/>
            <p:cNvSpPr>
              <a:spLocks noChangeArrowheads="1"/>
            </p:cNvSpPr>
            <p:nvPr/>
          </p:nvSpPr>
          <p:spPr bwMode="auto">
            <a:xfrm>
              <a:off x="2781" y="1170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61" name="Rectangle 1"/>
            <p:cNvSpPr>
              <a:spLocks noChangeArrowheads="1"/>
            </p:cNvSpPr>
            <p:nvPr/>
          </p:nvSpPr>
          <p:spPr bwMode="auto">
            <a:xfrm>
              <a:off x="2781" y="1098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grpSp>
      <p:sp>
        <p:nvSpPr>
          <p:cNvPr id="22562" name="Text Box 34"/>
          <p:cNvSpPr txBox="1">
            <a:spLocks noChangeArrowheads="1"/>
          </p:cNvSpPr>
          <p:nvPr/>
        </p:nvSpPr>
        <p:spPr bwMode="auto">
          <a:xfrm>
            <a:off x="5420149" y="5834063"/>
            <a:ext cx="342900" cy="342900"/>
          </a:xfrm>
          <a:prstGeom prst="rect">
            <a:avLst/>
          </a:prstGeom>
          <a:noFill/>
          <a:ln w="9525">
            <a:solidFill>
              <a:srgbClr val="000000"/>
            </a:solidFill>
            <a:miter lim="800000"/>
            <a:headEnd/>
            <a:tailEnd/>
          </a:ln>
        </p:spPr>
        <p:txBody>
          <a:bodyPr vert="horz" wrap="square" lIns="91440" tIns="91440" rIns="91440" bIns="9144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charset="0"/>
                <a:ea typeface="Times New Roman" charset="0"/>
              </a:rPr>
              <a:t>3</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Multiplicative Thinking</a:t>
            </a:r>
            <a:endParaRPr lang="en-US" dirty="0"/>
          </a:p>
        </p:txBody>
      </p:sp>
      <p:sp>
        <p:nvSpPr>
          <p:cNvPr id="3" name="Content Placeholder 2"/>
          <p:cNvSpPr>
            <a:spLocks noGrp="1"/>
          </p:cNvSpPr>
          <p:nvPr>
            <p:ph idx="1"/>
          </p:nvPr>
        </p:nvSpPr>
        <p:spPr/>
        <p:txBody>
          <a:bodyPr/>
          <a:lstStyle/>
          <a:p>
            <a:r>
              <a:rPr lang="en-US" dirty="0" smtClean="0"/>
              <a:t>In older grades, students construct an understanding of the role of the multiplier in an equation of the form </a:t>
            </a:r>
            <a:r>
              <a:rPr lang="en-US" i="1" dirty="0" smtClean="0"/>
              <a:t>y</a:t>
            </a:r>
            <a:r>
              <a:rPr lang="en-US" dirty="0" smtClean="0"/>
              <a:t>=m</a:t>
            </a:r>
            <a:r>
              <a:rPr lang="en-US" i="1" dirty="0" smtClean="0"/>
              <a:t>x</a:t>
            </a:r>
            <a:r>
              <a:rPr lang="en-US" dirty="0" smtClean="0"/>
              <a:t> or </a:t>
            </a:r>
            <a:r>
              <a:rPr lang="en-US" i="1" dirty="0" smtClean="0"/>
              <a:t>y</a:t>
            </a:r>
            <a:r>
              <a:rPr lang="en-US" dirty="0" smtClean="0"/>
              <a:t>=m</a:t>
            </a:r>
            <a:r>
              <a:rPr lang="en-US" i="1" dirty="0" smtClean="0"/>
              <a:t>x</a:t>
            </a:r>
            <a:r>
              <a:rPr lang="en-US" dirty="0" smtClean="0"/>
              <a:t>+b</a:t>
            </a:r>
          </a:p>
          <a:p>
            <a:r>
              <a:rPr lang="en-US" dirty="0" smtClean="0"/>
              <a:t>In addition to patterns, graphical representations are also a powerful way to support this understanding (we’ll explore this when we think about multiple representations)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008000"/>
                </a:solidFill>
              </a:rPr>
              <a:t>Generalizing</a:t>
            </a:r>
            <a:endParaRPr lang="en-US" b="1" u="sng" dirty="0">
              <a:solidFill>
                <a:srgbClr val="008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Patterns offer an initial way for students to grapple with the notion of generalizing</a:t>
            </a:r>
          </a:p>
          <a:p>
            <a:r>
              <a:rPr lang="en-US" dirty="0" smtClean="0"/>
              <a:t>Algebra can be thought of as generalizations of laws about relationships between and among numbers and patterns</a:t>
            </a:r>
          </a:p>
          <a:p>
            <a:r>
              <a:rPr lang="en-US" dirty="0" smtClean="0"/>
              <a:t>One form of generalizing is making “far predictions”</a:t>
            </a:r>
          </a:p>
          <a:p>
            <a:r>
              <a:rPr lang="en-US" dirty="0" smtClean="0"/>
              <a:t>Another form of generalizing is being able to find and articulate a “pattern rule” or equation that represents the mathematical structure of a pattern</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Generalizing</a:t>
            </a:r>
            <a:endParaRPr lang="en-US" dirty="0"/>
          </a:p>
        </p:txBody>
      </p:sp>
      <p:sp>
        <p:nvSpPr>
          <p:cNvPr id="3" name="Content Placeholder 2"/>
          <p:cNvSpPr>
            <a:spLocks noGrp="1"/>
          </p:cNvSpPr>
          <p:nvPr>
            <p:ph idx="1"/>
          </p:nvPr>
        </p:nvSpPr>
        <p:spPr>
          <a:xfrm>
            <a:off x="457200" y="1417638"/>
            <a:ext cx="8229600" cy="3657600"/>
          </a:xfrm>
        </p:spPr>
        <p:txBody>
          <a:bodyPr>
            <a:normAutofit fontScale="85000" lnSpcReduction="20000"/>
          </a:bodyPr>
          <a:lstStyle/>
          <a:p>
            <a:r>
              <a:rPr lang="en-US" dirty="0" smtClean="0"/>
              <a:t>A difficulty for many students is understanding that the “pattern rule” or equation must hold for any iteration of the pattern</a:t>
            </a:r>
          </a:p>
          <a:p>
            <a:r>
              <a:rPr lang="en-US" dirty="0" smtClean="0"/>
              <a:t>Students will often consider only one term or iteration of the pattern when coming up with a  rule, and once they select a rule they tend to persist that their rule is correct </a:t>
            </a:r>
            <a:r>
              <a:rPr lang="en-US" i="1" dirty="0" smtClean="0"/>
              <a:t>even when finding a counter example </a:t>
            </a:r>
            <a:r>
              <a:rPr lang="en-US" dirty="0" smtClean="0"/>
              <a:t>(they tend to refute the example, rather than their rule)</a:t>
            </a:r>
          </a:p>
          <a:p>
            <a:r>
              <a:rPr lang="en-US" dirty="0" smtClean="0"/>
              <a:t>For example, for this pattern most students consider the rule to be 4</a:t>
            </a:r>
            <a:r>
              <a:rPr lang="en-US" i="1" dirty="0" smtClean="0"/>
              <a:t>x</a:t>
            </a:r>
            <a:r>
              <a:rPr lang="en-US" dirty="0" smtClean="0"/>
              <a:t>+2</a:t>
            </a:r>
            <a:r>
              <a:rPr lang="en-US" i="1" dirty="0" smtClean="0"/>
              <a:t> </a:t>
            </a:r>
            <a:endParaRPr lang="en-US" i="1" dirty="0"/>
          </a:p>
        </p:txBody>
      </p:sp>
      <p:pic>
        <p:nvPicPr>
          <p:cNvPr id="4" name="Picture 3" descr="t1 q6 img1"/>
          <p:cNvPicPr/>
          <p:nvPr/>
        </p:nvPicPr>
        <p:blipFill>
          <a:blip r:embed="rId3"/>
          <a:srcRect/>
          <a:stretch>
            <a:fillRect/>
          </a:stretch>
        </p:blipFill>
        <p:spPr bwMode="auto">
          <a:xfrm>
            <a:off x="1066800" y="5257800"/>
            <a:ext cx="6781800" cy="12953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Generalizing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Working with patterns allows students to develop </a:t>
            </a:r>
            <a:r>
              <a:rPr lang="en-US" dirty="0" err="1" smtClean="0"/>
              <a:t>rigour</a:t>
            </a:r>
            <a:r>
              <a:rPr lang="en-US" dirty="0" smtClean="0"/>
              <a:t> in their mathematics thinking and a commitment to providing justifications</a:t>
            </a:r>
          </a:p>
          <a:p>
            <a:r>
              <a:rPr lang="en-US" dirty="0" smtClean="0"/>
              <a:t>Students learn to make connections among the actions they take during problem solving (for instance, physically or mentally configuring the matchsticks), the resulting output (number of matchsticks needed for the 10</a:t>
            </a:r>
            <a:r>
              <a:rPr lang="en-US" baseline="30000" dirty="0" smtClean="0"/>
              <a:t>th</a:t>
            </a:r>
            <a:r>
              <a:rPr lang="en-US" dirty="0" smtClean="0"/>
              <a:t> term, the 20</a:t>
            </a:r>
            <a:r>
              <a:rPr lang="en-US" baseline="30000" dirty="0" smtClean="0"/>
              <a:t>th</a:t>
            </a:r>
            <a:r>
              <a:rPr lang="en-US" dirty="0" smtClean="0"/>
              <a:t> term etc) and the expression of a generalized rule in the form of a symbolic equation</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008000"/>
                </a:solidFill>
              </a:rPr>
              <a:t>Multiple Representations</a:t>
            </a:r>
            <a:endParaRPr lang="en-US" b="1" u="sng" dirty="0">
              <a:solidFill>
                <a:srgbClr val="008000"/>
              </a:solidFill>
            </a:endParaRPr>
          </a:p>
        </p:txBody>
      </p:sp>
      <p:sp>
        <p:nvSpPr>
          <p:cNvPr id="3" name="Content Placeholder 2"/>
          <p:cNvSpPr>
            <a:spLocks noGrp="1"/>
          </p:cNvSpPr>
          <p:nvPr>
            <p:ph idx="1"/>
          </p:nvPr>
        </p:nvSpPr>
        <p:spPr/>
        <p:txBody>
          <a:bodyPr>
            <a:normAutofit/>
          </a:bodyPr>
          <a:lstStyle/>
          <a:p>
            <a:r>
              <a:rPr lang="en-US" dirty="0" smtClean="0"/>
              <a:t>Past research indicates that working with visual representations and deconstructing these in order to identify the relationship between variables is a more successful method of developing generalized algebraic formulae than either working with number sequences (using ordered tables of values) or memorizing rules for transforming equations </a:t>
            </a:r>
            <a:r>
              <a:rPr lang="en-US" sz="2600" dirty="0" smtClean="0"/>
              <a:t>(Beatty &amp; Bruce, 2011)</a:t>
            </a:r>
            <a:endParaRPr lang="en-US" sz="26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Representations</a:t>
            </a:r>
            <a:endParaRPr lang="en-US" dirty="0"/>
          </a:p>
        </p:txBody>
      </p:sp>
      <p:sp>
        <p:nvSpPr>
          <p:cNvPr id="3" name="Content Placeholder 2"/>
          <p:cNvSpPr>
            <a:spLocks noGrp="1"/>
          </p:cNvSpPr>
          <p:nvPr>
            <p:ph idx="1"/>
          </p:nvPr>
        </p:nvSpPr>
        <p:spPr/>
        <p:txBody>
          <a:bodyPr/>
          <a:lstStyle/>
          <a:p>
            <a:r>
              <a:rPr lang="en-US" dirty="0" smtClean="0"/>
              <a:t>Representations fall along a continuum from concrete to symbolic</a:t>
            </a:r>
          </a:p>
          <a:p>
            <a:pPr lvl="1"/>
            <a:r>
              <a:rPr lang="en-US" dirty="0" smtClean="0"/>
              <a:t>Concrete (e.g., building linear growing patterns with tiles; this is also geometric)</a:t>
            </a:r>
          </a:p>
          <a:p>
            <a:pPr lvl="1"/>
            <a:r>
              <a:rPr lang="en-US" dirty="0" smtClean="0"/>
              <a:t>Abstract (visual representations of patterns, diagrams)</a:t>
            </a:r>
          </a:p>
          <a:p>
            <a:pPr lvl="1"/>
            <a:r>
              <a:rPr lang="en-US" dirty="0" smtClean="0"/>
              <a:t>Graphical (graphs)</a:t>
            </a:r>
          </a:p>
          <a:p>
            <a:pPr lvl="1"/>
            <a:r>
              <a:rPr lang="en-US" dirty="0" smtClean="0"/>
              <a:t>Symbolic (pattern rules, equations)</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Representations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Math education researchers recommend that students be introduced to various representations (concrete, abstract, graphical, symbolic) in order to develop a deep conception of algebraic relationships</a:t>
            </a:r>
          </a:p>
          <a:p>
            <a:r>
              <a:rPr lang="en-US" dirty="0" smtClean="0"/>
              <a:t>Students require opportunities to explore the </a:t>
            </a:r>
            <a:r>
              <a:rPr lang="en-US" i="1" dirty="0" smtClean="0"/>
              <a:t>interaction</a:t>
            </a:r>
            <a:r>
              <a:rPr lang="en-US" dirty="0" smtClean="0"/>
              <a:t> between relationships in order to make connections, and predict how changes in one representation result in transformations of other representations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008000"/>
                </a:solidFill>
              </a:rPr>
              <a:t>Overview of Two Days</a:t>
            </a:r>
            <a:endParaRPr lang="en-US" b="1" u="sng" dirty="0">
              <a:solidFill>
                <a:srgbClr val="008000"/>
              </a:solidFill>
            </a:endParaRPr>
          </a:p>
        </p:txBody>
      </p:sp>
      <p:sp>
        <p:nvSpPr>
          <p:cNvPr id="3" name="Content Placeholder 2"/>
          <p:cNvSpPr>
            <a:spLocks noGrp="1"/>
          </p:cNvSpPr>
          <p:nvPr>
            <p:ph idx="1"/>
          </p:nvPr>
        </p:nvSpPr>
        <p:spPr>
          <a:xfrm>
            <a:off x="457200" y="1417638"/>
            <a:ext cx="8229600" cy="4983162"/>
          </a:xfrm>
        </p:spPr>
        <p:txBody>
          <a:bodyPr>
            <a:normAutofit fontScale="77500" lnSpcReduction="20000"/>
          </a:bodyPr>
          <a:lstStyle/>
          <a:p>
            <a:r>
              <a:rPr lang="en-US" dirty="0" smtClean="0"/>
              <a:t>We would like to ground our discussions within the contexts of different tasks in order to consider how to use tasks effectively to support algebraic thinking (and what makes an effective task)</a:t>
            </a:r>
          </a:p>
          <a:p>
            <a:r>
              <a:rPr lang="en-US" dirty="0" smtClean="0"/>
              <a:t>We will practice responding to student work with respect to our three focus concepts</a:t>
            </a:r>
          </a:p>
          <a:p>
            <a:r>
              <a:rPr lang="en-US" dirty="0" smtClean="0"/>
              <a:t>We will explore how multiplicative thinking, generalizing, and understanding multiple representations develops at different grade levels</a:t>
            </a:r>
          </a:p>
          <a:p>
            <a:r>
              <a:rPr lang="en-US" dirty="0" smtClean="0"/>
              <a:t>We will consider how to incorporate concrete, abstract, graphical and symbolic representations at all grade levels</a:t>
            </a:r>
          </a:p>
          <a:p>
            <a:r>
              <a:rPr lang="en-US" dirty="0" smtClean="0"/>
              <a:t>We will also be looking to research in order to better understand how students develop algebraic thinking</a:t>
            </a:r>
          </a:p>
          <a:p>
            <a:pPr lvl="1">
              <a:buNone/>
            </a:pP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Representations</a:t>
            </a:r>
            <a:endParaRPr lang="en-US" dirty="0"/>
          </a:p>
        </p:txBody>
      </p:sp>
      <p:sp>
        <p:nvSpPr>
          <p:cNvPr id="3" name="Content Placeholder 2"/>
          <p:cNvSpPr>
            <a:spLocks noGrp="1"/>
          </p:cNvSpPr>
          <p:nvPr>
            <p:ph idx="1"/>
          </p:nvPr>
        </p:nvSpPr>
        <p:spPr>
          <a:xfrm>
            <a:off x="457200" y="1600201"/>
            <a:ext cx="8229600" cy="990600"/>
          </a:xfrm>
        </p:spPr>
        <p:txBody>
          <a:bodyPr>
            <a:normAutofit fontScale="85000" lnSpcReduction="10000"/>
          </a:bodyPr>
          <a:lstStyle/>
          <a:p>
            <a:r>
              <a:rPr lang="en-US" dirty="0" smtClean="0"/>
              <a:t>For instance, students can start to make connections between linear growing patterns and graphs</a:t>
            </a:r>
            <a:endParaRPr lang="en-US" dirty="0"/>
          </a:p>
        </p:txBody>
      </p:sp>
      <p:pic>
        <p:nvPicPr>
          <p:cNvPr id="4" name="Picture 4"/>
          <p:cNvPicPr>
            <a:picLocks noChangeAspect="1"/>
          </p:cNvPicPr>
          <p:nvPr/>
        </p:nvPicPr>
        <p:blipFill>
          <a:blip r:embed="rId3"/>
          <a:srcRect/>
          <a:stretch>
            <a:fillRect/>
          </a:stretch>
        </p:blipFill>
        <p:spPr bwMode="auto">
          <a:xfrm>
            <a:off x="1219200" y="2590801"/>
            <a:ext cx="6553200" cy="357447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Representations</a:t>
            </a:r>
            <a:endParaRPr lang="en-US" dirty="0"/>
          </a:p>
        </p:txBody>
      </p:sp>
      <p:sp>
        <p:nvSpPr>
          <p:cNvPr id="3" name="Content Placeholder 2"/>
          <p:cNvSpPr>
            <a:spLocks noGrp="1"/>
          </p:cNvSpPr>
          <p:nvPr>
            <p:ph idx="1"/>
          </p:nvPr>
        </p:nvSpPr>
        <p:spPr>
          <a:xfrm>
            <a:off x="457200" y="1600200"/>
            <a:ext cx="8229600" cy="5257800"/>
          </a:xfrm>
        </p:spPr>
        <p:txBody>
          <a:bodyPr>
            <a:normAutofit fontScale="92500" lnSpcReduction="20000"/>
          </a:bodyPr>
          <a:lstStyle/>
          <a:p>
            <a:r>
              <a:rPr lang="en-US" dirty="0" smtClean="0"/>
              <a:t>Students can then start to explore the connections among the representations, for example, how changing the value of the multiplier or the constant in the pattern rule affects</a:t>
            </a:r>
          </a:p>
          <a:p>
            <a:pPr lvl="1"/>
            <a:r>
              <a:rPr lang="en-US" dirty="0" smtClean="0"/>
              <a:t>The linear growing pattern</a:t>
            </a:r>
          </a:p>
          <a:p>
            <a:pPr lvl="1"/>
            <a:r>
              <a:rPr lang="en-US" dirty="0" smtClean="0"/>
              <a:t>The graphical representation</a:t>
            </a:r>
          </a:p>
          <a:p>
            <a:r>
              <a:rPr lang="en-US" dirty="0" smtClean="0"/>
              <a:t>Students are encouraged to make predictions about what the patterns and graphs will look like</a:t>
            </a:r>
          </a:p>
          <a:p>
            <a:r>
              <a:rPr lang="en-US" dirty="0" smtClean="0"/>
              <a:t>Students are also encouraged to find similarities and differences within and among the different sets of rules…</a:t>
            </a:r>
            <a:endParaRPr lang="en-US" dirty="0"/>
          </a:p>
        </p:txBody>
      </p:sp>
      <p:sp>
        <p:nvSpPr>
          <p:cNvPr id="4" name="Right Arrow 3"/>
          <p:cNvSpPr/>
          <p:nvPr/>
        </p:nvSpPr>
        <p:spPr>
          <a:xfrm>
            <a:off x="7391400" y="6096000"/>
            <a:ext cx="1295400" cy="5334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381000" y="304800"/>
            <a:ext cx="4076700" cy="1200328"/>
          </a:xfrm>
          <a:prstGeom prst="rect">
            <a:avLst/>
          </a:prstGeom>
          <a:noFill/>
        </p:spPr>
        <p:txBody>
          <a:bodyPr wrap="square" rtlCol="0">
            <a:spAutoFit/>
          </a:bodyPr>
          <a:lstStyle/>
          <a:p>
            <a:r>
              <a:rPr lang="en-US" sz="2400" dirty="0" smtClean="0"/>
              <a:t>Tiles = position number x1+1</a:t>
            </a:r>
          </a:p>
          <a:p>
            <a:r>
              <a:rPr lang="en-US" sz="2400" dirty="0" smtClean="0"/>
              <a:t>Tiles = position number x3+1</a:t>
            </a:r>
          </a:p>
          <a:p>
            <a:r>
              <a:rPr lang="en-US" sz="2400" dirty="0" smtClean="0"/>
              <a:t>Tiles = position number x5+1</a:t>
            </a:r>
            <a:endParaRPr lang="en-US" sz="2400" dirty="0"/>
          </a:p>
        </p:txBody>
      </p:sp>
      <p:pic>
        <p:nvPicPr>
          <p:cNvPr id="5" name="Picture 2"/>
          <p:cNvPicPr>
            <a:picLocks noChangeAspect="1" noChangeArrowheads="1"/>
          </p:cNvPicPr>
          <p:nvPr/>
        </p:nvPicPr>
        <p:blipFill>
          <a:blip r:embed="rId2"/>
          <a:srcRect/>
          <a:stretch>
            <a:fillRect/>
          </a:stretch>
        </p:blipFill>
        <p:spPr bwMode="auto">
          <a:xfrm>
            <a:off x="381000" y="1676400"/>
            <a:ext cx="3886200" cy="4724400"/>
          </a:xfrm>
          <a:prstGeom prst="rect">
            <a:avLst/>
          </a:prstGeom>
          <a:noFill/>
          <a:ln w="9525">
            <a:noFill/>
            <a:miter lim="800000"/>
            <a:headEnd/>
            <a:tailEnd/>
          </a:ln>
        </p:spPr>
      </p:pic>
      <p:pic>
        <p:nvPicPr>
          <p:cNvPr id="7" name="Picture 3" descr="100_0253"/>
          <p:cNvPicPr>
            <a:picLocks noChangeAspect="1" noChangeArrowheads="1"/>
          </p:cNvPicPr>
          <p:nvPr/>
        </p:nvPicPr>
        <p:blipFill>
          <a:blip r:embed="rId3"/>
          <a:srcRect l="12695" r="4617"/>
          <a:stretch>
            <a:fillRect/>
          </a:stretch>
        </p:blipFill>
        <p:spPr bwMode="auto">
          <a:xfrm>
            <a:off x="4724400" y="1676400"/>
            <a:ext cx="3657600" cy="4700991"/>
          </a:xfrm>
          <a:prstGeom prst="rect">
            <a:avLst/>
          </a:prstGeom>
          <a:noFill/>
          <a:ln w="9525">
            <a:noFill/>
            <a:miter lim="800000"/>
            <a:headEnd/>
            <a:tailEnd/>
          </a:ln>
        </p:spPr>
      </p:pic>
      <p:sp>
        <p:nvSpPr>
          <p:cNvPr id="6" name="TextBox 5"/>
          <p:cNvSpPr txBox="1"/>
          <p:nvPr/>
        </p:nvSpPr>
        <p:spPr>
          <a:xfrm>
            <a:off x="4267200" y="304800"/>
            <a:ext cx="4419600" cy="1323439"/>
          </a:xfrm>
          <a:prstGeom prst="rect">
            <a:avLst/>
          </a:prstGeom>
          <a:noFill/>
        </p:spPr>
        <p:txBody>
          <a:bodyPr wrap="square" rtlCol="0">
            <a:spAutoFit/>
          </a:bodyPr>
          <a:lstStyle/>
          <a:p>
            <a:r>
              <a:rPr lang="en-US" sz="1600" dirty="0" smtClean="0"/>
              <a:t>What is similar in the 3 rules? What is different?</a:t>
            </a:r>
          </a:p>
          <a:p>
            <a:r>
              <a:rPr lang="en-US" sz="1600" dirty="0" smtClean="0"/>
              <a:t>What is similar in the 3 patterns? What is different?</a:t>
            </a:r>
          </a:p>
          <a:p>
            <a:r>
              <a:rPr lang="en-US" sz="1600" dirty="0" smtClean="0"/>
              <a:t>What is similar about the trend lines on the graph? What is different?</a:t>
            </a:r>
            <a:endParaRPr lang="en-US" sz="16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533400" y="304800"/>
            <a:ext cx="4076700" cy="1200328"/>
          </a:xfrm>
          <a:prstGeom prst="rect">
            <a:avLst/>
          </a:prstGeom>
          <a:noFill/>
        </p:spPr>
        <p:txBody>
          <a:bodyPr wrap="square" rtlCol="0">
            <a:spAutoFit/>
          </a:bodyPr>
          <a:lstStyle/>
          <a:p>
            <a:r>
              <a:rPr lang="en-US" sz="2400" dirty="0" smtClean="0"/>
              <a:t>Tiles = position number x3+</a:t>
            </a:r>
            <a:r>
              <a:rPr lang="en-US" sz="2400" dirty="0"/>
              <a:t>2</a:t>
            </a:r>
            <a:endParaRPr lang="en-US" sz="2400" dirty="0" smtClean="0"/>
          </a:p>
          <a:p>
            <a:r>
              <a:rPr lang="en-US" sz="2400" dirty="0" smtClean="0"/>
              <a:t>Tiles = position number x3+6</a:t>
            </a:r>
          </a:p>
          <a:p>
            <a:r>
              <a:rPr lang="en-US" sz="2400" dirty="0" smtClean="0"/>
              <a:t>Tiles = position number x3+</a:t>
            </a:r>
            <a:r>
              <a:rPr lang="en-US" sz="2400" dirty="0"/>
              <a:t>9</a:t>
            </a:r>
          </a:p>
        </p:txBody>
      </p:sp>
      <p:pic>
        <p:nvPicPr>
          <p:cNvPr id="6" name="Picture 2" descr="100_1404.JPG"/>
          <p:cNvPicPr>
            <a:picLocks noChangeAspect="1"/>
          </p:cNvPicPr>
          <p:nvPr/>
        </p:nvPicPr>
        <p:blipFill>
          <a:blip r:embed="rId2"/>
          <a:srcRect/>
          <a:stretch>
            <a:fillRect/>
          </a:stretch>
        </p:blipFill>
        <p:spPr bwMode="auto">
          <a:xfrm>
            <a:off x="533400" y="1676400"/>
            <a:ext cx="3886200" cy="4736560"/>
          </a:xfrm>
          <a:prstGeom prst="rect">
            <a:avLst/>
          </a:prstGeom>
          <a:noFill/>
          <a:ln w="9525">
            <a:noFill/>
            <a:miter lim="800000"/>
            <a:headEnd/>
            <a:tailEnd/>
          </a:ln>
        </p:spPr>
      </p:pic>
      <p:pic>
        <p:nvPicPr>
          <p:cNvPr id="8" name="Picture 3" descr="100_0267"/>
          <p:cNvPicPr>
            <a:picLocks noChangeAspect="1" noChangeArrowheads="1"/>
          </p:cNvPicPr>
          <p:nvPr/>
        </p:nvPicPr>
        <p:blipFill>
          <a:blip r:embed="rId3"/>
          <a:srcRect/>
          <a:stretch>
            <a:fillRect/>
          </a:stretch>
        </p:blipFill>
        <p:spPr bwMode="auto">
          <a:xfrm>
            <a:off x="4648200" y="1676400"/>
            <a:ext cx="3936320" cy="4736560"/>
          </a:xfrm>
          <a:prstGeom prst="rect">
            <a:avLst/>
          </a:prstGeom>
          <a:noFill/>
          <a:ln w="9525">
            <a:noFill/>
            <a:miter lim="800000"/>
            <a:headEnd/>
            <a:tailEnd/>
          </a:ln>
        </p:spPr>
      </p:pic>
      <p:sp>
        <p:nvSpPr>
          <p:cNvPr id="5" name="TextBox 4"/>
          <p:cNvSpPr txBox="1"/>
          <p:nvPr/>
        </p:nvSpPr>
        <p:spPr>
          <a:xfrm>
            <a:off x="4419600" y="304800"/>
            <a:ext cx="4419600" cy="1323439"/>
          </a:xfrm>
          <a:prstGeom prst="rect">
            <a:avLst/>
          </a:prstGeom>
          <a:noFill/>
        </p:spPr>
        <p:txBody>
          <a:bodyPr wrap="square" rtlCol="0">
            <a:spAutoFit/>
          </a:bodyPr>
          <a:lstStyle/>
          <a:p>
            <a:r>
              <a:rPr lang="en-US" sz="1600" dirty="0" smtClean="0"/>
              <a:t>What is similar in the 3 rules? What is different?</a:t>
            </a:r>
          </a:p>
          <a:p>
            <a:r>
              <a:rPr lang="en-US" sz="1600" dirty="0" smtClean="0"/>
              <a:t>What is similar in the 3 patterns? What is different?</a:t>
            </a:r>
          </a:p>
          <a:p>
            <a:r>
              <a:rPr lang="en-US" sz="1600" dirty="0" smtClean="0"/>
              <a:t>What is similar about the trend lines on the graph? What is different?</a:t>
            </a:r>
            <a:endParaRPr lang="en-US" sz="16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Representations</a:t>
            </a:r>
            <a:endParaRPr lang="en-US" dirty="0"/>
          </a:p>
        </p:txBody>
      </p:sp>
      <p:sp>
        <p:nvSpPr>
          <p:cNvPr id="3" name="Content Placeholder 2"/>
          <p:cNvSpPr>
            <a:spLocks noGrp="1"/>
          </p:cNvSpPr>
          <p:nvPr>
            <p:ph idx="1"/>
          </p:nvPr>
        </p:nvSpPr>
        <p:spPr>
          <a:xfrm>
            <a:off x="457200" y="1600200"/>
            <a:ext cx="8229600" cy="4800600"/>
          </a:xfrm>
        </p:spPr>
        <p:txBody>
          <a:bodyPr>
            <a:normAutofit fontScale="85000" lnSpcReduction="10000"/>
          </a:bodyPr>
          <a:lstStyle/>
          <a:p>
            <a:r>
              <a:rPr lang="en-US" dirty="0" smtClean="0"/>
              <a:t>This then allows students to start to form conjectures, such as:</a:t>
            </a:r>
          </a:p>
          <a:p>
            <a:pPr lvl="1"/>
            <a:r>
              <a:rPr lang="en-US" dirty="0" smtClean="0"/>
              <a:t>The multiplier is responsible for the slope of the trend line</a:t>
            </a:r>
          </a:p>
          <a:p>
            <a:pPr lvl="1"/>
            <a:r>
              <a:rPr lang="en-US" dirty="0" smtClean="0"/>
              <a:t>The constant tells you “where the line starts” [the </a:t>
            </a:r>
            <a:r>
              <a:rPr lang="en-US" i="1" dirty="0" smtClean="0"/>
              <a:t>y</a:t>
            </a:r>
            <a:r>
              <a:rPr lang="en-US" dirty="0" smtClean="0"/>
              <a:t>-intercept]</a:t>
            </a:r>
          </a:p>
          <a:p>
            <a:pPr lvl="1"/>
            <a:r>
              <a:rPr lang="en-US" dirty="0" smtClean="0"/>
              <a:t>A higher multiplier results in a steeper trend line</a:t>
            </a:r>
          </a:p>
          <a:p>
            <a:pPr lvl="1"/>
            <a:r>
              <a:rPr lang="en-US" dirty="0" smtClean="0"/>
              <a:t>Rules that have the same multiplier result in parallel trend lines – there is no </a:t>
            </a:r>
            <a:r>
              <a:rPr lang="en-US" i="1" dirty="0" smtClean="0"/>
              <a:t>x</a:t>
            </a:r>
            <a:r>
              <a:rPr lang="en-US" dirty="0" smtClean="0"/>
              <a:t>-value (position number) at which these lines would intersect (sets with no solution)</a:t>
            </a:r>
          </a:p>
          <a:p>
            <a:r>
              <a:rPr lang="en-US" dirty="0" smtClean="0"/>
              <a:t>Students can theorize about the graphical representation of rules that have different multipliers and different constants, for instance, 3x+5 and 2x+6</a:t>
            </a:r>
          </a:p>
          <a:p>
            <a:pPr lvl="1">
              <a:buNone/>
            </a:pP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990600"/>
            <a:ext cx="4343400" cy="5666628"/>
          </a:xfrm>
          <a:prstGeom prst="rect">
            <a:avLst/>
          </a:prstGeom>
          <a:ln>
            <a:solidFill>
              <a:srgbClr val="000000"/>
            </a:solidFill>
          </a:ln>
        </p:spPr>
      </p:pic>
      <p:pic>
        <p:nvPicPr>
          <p:cNvPr id="6" name="Picture 5"/>
          <p:cNvPicPr>
            <a:picLocks noChangeAspect="1"/>
          </p:cNvPicPr>
          <p:nvPr/>
        </p:nvPicPr>
        <p:blipFill>
          <a:blip r:embed="rId3"/>
          <a:srcRect l="4562" t="3862" r="3041"/>
          <a:stretch>
            <a:fillRect/>
          </a:stretch>
        </p:blipFill>
        <p:spPr>
          <a:xfrm>
            <a:off x="4532527" y="2878374"/>
            <a:ext cx="4611473" cy="3778854"/>
          </a:xfrm>
          <a:prstGeom prst="rect">
            <a:avLst/>
          </a:prstGeom>
          <a:ln>
            <a:solidFill>
              <a:srgbClr val="000000"/>
            </a:solidFill>
          </a:ln>
        </p:spPr>
      </p:pic>
      <p:sp>
        <p:nvSpPr>
          <p:cNvPr id="7" name="TextBox 6"/>
          <p:cNvSpPr txBox="1"/>
          <p:nvPr/>
        </p:nvSpPr>
        <p:spPr>
          <a:xfrm>
            <a:off x="4343400" y="847049"/>
            <a:ext cx="4800600" cy="2031325"/>
          </a:xfrm>
          <a:prstGeom prst="rect">
            <a:avLst/>
          </a:prstGeom>
          <a:noFill/>
        </p:spPr>
        <p:txBody>
          <a:bodyPr wrap="square" rtlCol="0">
            <a:spAutoFit/>
          </a:bodyPr>
          <a:lstStyle/>
          <a:p>
            <a:r>
              <a:rPr lang="en-US" dirty="0" smtClean="0"/>
              <a:t>Context or story problems offer another way for students to think about the relationships between quantities. Students need to recognize the dependent and independent variables, represent the quantities in various ways (diagrams, graphs) find a rule, make predictions, and offer solutions to problems.</a:t>
            </a:r>
            <a:endParaRPr lang="en-US" dirty="0"/>
          </a:p>
        </p:txBody>
      </p:sp>
      <p:sp>
        <p:nvSpPr>
          <p:cNvPr id="8" name="Title 1"/>
          <p:cNvSpPr>
            <a:spLocks noGrp="1"/>
          </p:cNvSpPr>
          <p:nvPr>
            <p:ph type="title"/>
          </p:nvPr>
        </p:nvSpPr>
        <p:spPr>
          <a:xfrm>
            <a:off x="417727" y="0"/>
            <a:ext cx="8229600" cy="990600"/>
          </a:xfrm>
        </p:spPr>
        <p:txBody>
          <a:bodyPr/>
          <a:lstStyle/>
          <a:p>
            <a:r>
              <a:rPr lang="en-US" dirty="0" smtClean="0"/>
              <a:t>Multiple Representations</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228600"/>
            <a:ext cx="4711700" cy="6236074"/>
          </a:xfrm>
          <a:prstGeom prst="rect">
            <a:avLst/>
          </a:prstGeom>
          <a:ln>
            <a:solidFill>
              <a:srgbClr val="000000"/>
            </a:solidFill>
          </a:ln>
        </p:spPr>
      </p:pic>
      <p:pic>
        <p:nvPicPr>
          <p:cNvPr id="5" name="Picture 4"/>
          <p:cNvPicPr>
            <a:picLocks noChangeAspect="1"/>
          </p:cNvPicPr>
          <p:nvPr/>
        </p:nvPicPr>
        <p:blipFill>
          <a:blip r:embed="rId3"/>
          <a:stretch>
            <a:fillRect/>
          </a:stretch>
        </p:blipFill>
        <p:spPr>
          <a:xfrm>
            <a:off x="4711700" y="228600"/>
            <a:ext cx="4432300" cy="838200"/>
          </a:xfrm>
          <a:prstGeom prst="rect">
            <a:avLst/>
          </a:prstGeom>
          <a:ln>
            <a:solidFill>
              <a:srgbClr val="000000"/>
            </a:solidFill>
          </a:ln>
        </p:spPr>
      </p:pic>
      <p:pic>
        <p:nvPicPr>
          <p:cNvPr id="7" name="Picture 6"/>
          <p:cNvPicPr>
            <a:picLocks noChangeAspect="1"/>
          </p:cNvPicPr>
          <p:nvPr/>
        </p:nvPicPr>
        <p:blipFill>
          <a:blip r:embed="rId4"/>
          <a:stretch>
            <a:fillRect/>
          </a:stretch>
        </p:blipFill>
        <p:spPr>
          <a:xfrm>
            <a:off x="4711700" y="2163407"/>
            <a:ext cx="4432300" cy="876300"/>
          </a:xfrm>
          <a:prstGeom prst="rect">
            <a:avLst/>
          </a:prstGeom>
          <a:ln>
            <a:solidFill>
              <a:srgbClr val="000000"/>
            </a:solidFill>
          </a:ln>
        </p:spPr>
      </p:pic>
      <p:pic>
        <p:nvPicPr>
          <p:cNvPr id="8" name="Picture 7"/>
          <p:cNvPicPr>
            <a:picLocks noChangeAspect="1"/>
          </p:cNvPicPr>
          <p:nvPr/>
        </p:nvPicPr>
        <p:blipFill>
          <a:blip r:embed="rId5"/>
          <a:stretch>
            <a:fillRect/>
          </a:stretch>
        </p:blipFill>
        <p:spPr>
          <a:xfrm>
            <a:off x="1600200" y="2715382"/>
            <a:ext cx="2950328" cy="866017"/>
          </a:xfrm>
          <a:prstGeom prst="rect">
            <a:avLst/>
          </a:prstGeom>
        </p:spPr>
      </p:pic>
      <p:pic>
        <p:nvPicPr>
          <p:cNvPr id="9" name="Picture 8"/>
          <p:cNvPicPr>
            <a:picLocks noChangeAspect="1"/>
          </p:cNvPicPr>
          <p:nvPr/>
        </p:nvPicPr>
        <p:blipFill>
          <a:blip r:embed="rId6"/>
          <a:stretch>
            <a:fillRect/>
          </a:stretch>
        </p:blipFill>
        <p:spPr>
          <a:xfrm>
            <a:off x="4711700" y="1066800"/>
            <a:ext cx="3562350" cy="1115651"/>
          </a:xfrm>
          <a:prstGeom prst="rect">
            <a:avLst/>
          </a:prstGeom>
        </p:spPr>
      </p:pic>
      <p:pic>
        <p:nvPicPr>
          <p:cNvPr id="10" name="Picture 9"/>
          <p:cNvPicPr>
            <a:picLocks noChangeAspect="1"/>
          </p:cNvPicPr>
          <p:nvPr/>
        </p:nvPicPr>
        <p:blipFill>
          <a:blip r:embed="rId7"/>
          <a:srcRect t="5451" b="8177"/>
          <a:stretch>
            <a:fillRect/>
          </a:stretch>
        </p:blipFill>
        <p:spPr>
          <a:xfrm>
            <a:off x="4711700" y="3068297"/>
            <a:ext cx="4483100" cy="1090747"/>
          </a:xfrm>
          <a:prstGeom prst="rect">
            <a:avLst/>
          </a:prstGeom>
        </p:spPr>
      </p:pic>
      <p:pic>
        <p:nvPicPr>
          <p:cNvPr id="12" name="Picture 11"/>
          <p:cNvPicPr>
            <a:picLocks noChangeAspect="1"/>
          </p:cNvPicPr>
          <p:nvPr/>
        </p:nvPicPr>
        <p:blipFill>
          <a:blip r:embed="rId8"/>
          <a:stretch>
            <a:fillRect/>
          </a:stretch>
        </p:blipFill>
        <p:spPr>
          <a:xfrm>
            <a:off x="5638800" y="4343399"/>
            <a:ext cx="2758904" cy="2245303"/>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008000"/>
                </a:solidFill>
              </a:rPr>
              <a:t>Struggling Learners</a:t>
            </a:r>
            <a:endParaRPr lang="en-US" b="1" u="sng" dirty="0">
              <a:solidFill>
                <a:srgbClr val="008000"/>
              </a:solidFill>
            </a:endParaRPr>
          </a:p>
        </p:txBody>
      </p:sp>
      <p:sp>
        <p:nvSpPr>
          <p:cNvPr id="3" name="Content Placeholder 2"/>
          <p:cNvSpPr>
            <a:spLocks noGrp="1"/>
          </p:cNvSpPr>
          <p:nvPr>
            <p:ph idx="1"/>
          </p:nvPr>
        </p:nvSpPr>
        <p:spPr/>
        <p:txBody>
          <a:bodyPr/>
          <a:lstStyle/>
          <a:p>
            <a:r>
              <a:rPr lang="en-US" dirty="0" smtClean="0"/>
              <a:t>We will examine how using a continuum of representations (concrete -&gt; symbolic), sequential tasks, and the integration of online learning objects (CLIPS) can support struggling learners to develop algebraic reasoning </a:t>
            </a:r>
            <a:r>
              <a:rPr lang="en-US" sz="2000" dirty="0" smtClean="0"/>
              <a:t>(Beatty &amp; Bruce, 2011)</a:t>
            </a:r>
            <a:endParaRPr lang="en-US" sz="20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Suggested Tasks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Paired tasks (tasks that offer the opportunity to recognize structural similarity)</a:t>
            </a:r>
          </a:p>
          <a:p>
            <a:pPr lvl="1"/>
            <a:r>
              <a:rPr lang="en-US" dirty="0" smtClean="0"/>
              <a:t>Cube Sticker and Trapezoid Tables</a:t>
            </a:r>
          </a:p>
          <a:p>
            <a:pPr lvl="1"/>
            <a:r>
              <a:rPr lang="en-US" dirty="0" smtClean="0"/>
              <a:t>Border Problem and Triangle Dot Problem</a:t>
            </a:r>
          </a:p>
          <a:p>
            <a:pPr lvl="1"/>
            <a:r>
              <a:rPr lang="en-US" dirty="0" smtClean="0"/>
              <a:t>Handshake Problem and Pattern Kingdom (non-linear)</a:t>
            </a:r>
          </a:p>
          <a:p>
            <a:r>
              <a:rPr lang="en-US" dirty="0" smtClean="0"/>
              <a:t>Other Tasks</a:t>
            </a:r>
          </a:p>
          <a:p>
            <a:pPr lvl="1"/>
            <a:r>
              <a:rPr lang="en-US" dirty="0" smtClean="0"/>
              <a:t>Butterfly House</a:t>
            </a:r>
          </a:p>
          <a:p>
            <a:pPr lvl="1"/>
            <a:r>
              <a:rPr lang="en-US" dirty="0" smtClean="0"/>
              <a:t>Swimming Pool Problem (similar to Border Problem but offers the opportunity to compare linear and non-linear growth using patterns, tables, and graphs)</a:t>
            </a:r>
          </a:p>
          <a:p>
            <a:pPr lvl="1"/>
            <a:r>
              <a:rPr lang="en-US" dirty="0" smtClean="0"/>
              <a:t>Crossing the River Problem (non-visual – an interesting task because first the pattern must be identified, and then a rule constructed)</a:t>
            </a:r>
          </a:p>
          <a:p>
            <a:pPr lvl="1"/>
            <a:endParaRPr lang="en-US" dirty="0" smtClean="0"/>
          </a:p>
          <a:p>
            <a:pPr lvl="1"/>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008000"/>
                </a:solidFill>
              </a:rPr>
              <a:t>Three Key Patterning Concepts</a:t>
            </a:r>
            <a:endParaRPr lang="en-US" b="1" u="sng" dirty="0">
              <a:solidFill>
                <a:srgbClr val="008000"/>
              </a:solidFill>
            </a:endParaRPr>
          </a:p>
        </p:txBody>
      </p:sp>
      <p:sp>
        <p:nvSpPr>
          <p:cNvPr id="3" name="Content Placeholder 2"/>
          <p:cNvSpPr>
            <a:spLocks noGrp="1"/>
          </p:cNvSpPr>
          <p:nvPr>
            <p:ph idx="1"/>
          </p:nvPr>
        </p:nvSpPr>
        <p:spPr>
          <a:xfrm>
            <a:off x="457200" y="1196752"/>
            <a:ext cx="8229600" cy="4525963"/>
          </a:xfrm>
        </p:spPr>
        <p:txBody>
          <a:bodyPr>
            <a:normAutofit fontScale="85000" lnSpcReduction="10000"/>
          </a:bodyPr>
          <a:lstStyle/>
          <a:p>
            <a:r>
              <a:rPr lang="en-US" dirty="0" smtClean="0"/>
              <a:t>The plenary sessions will focus on three fundamental interconnected concepts of algebraic reasoning:</a:t>
            </a:r>
          </a:p>
          <a:p>
            <a:pPr lvl="1"/>
            <a:r>
              <a:rPr lang="en-US" dirty="0" smtClean="0"/>
              <a:t>Multiplicative thinking</a:t>
            </a:r>
          </a:p>
          <a:p>
            <a:pPr lvl="1"/>
            <a:r>
              <a:rPr lang="en-US" dirty="0" smtClean="0"/>
              <a:t>Generalizing</a:t>
            </a:r>
          </a:p>
          <a:p>
            <a:pPr lvl="1"/>
            <a:r>
              <a:rPr lang="en-US" dirty="0" smtClean="0"/>
              <a:t>Multiple representations</a:t>
            </a:r>
          </a:p>
          <a:p>
            <a:r>
              <a:rPr lang="en-US" dirty="0" smtClean="0"/>
              <a:t>We’ve selected these concepts because they continue to be difficult for students and are foundational ideas that underpin algebraic reasoning </a:t>
            </a:r>
          </a:p>
          <a:p>
            <a:r>
              <a:rPr lang="en-US" dirty="0" smtClean="0"/>
              <a:t>During plenary sessions we will also look at responding to student work in the moment (using video of student thinking) and responding to written work</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smtClean="0">
                <a:solidFill>
                  <a:srgbClr val="008000"/>
                </a:solidFill>
              </a:rPr>
              <a:t>Additive and Multiplicative Thinking</a:t>
            </a:r>
            <a:endParaRPr lang="en-US" b="1" u="sng" dirty="0">
              <a:solidFill>
                <a:srgbClr val="008000"/>
              </a:solidFill>
            </a:endParaRPr>
          </a:p>
        </p:txBody>
      </p:sp>
      <p:sp>
        <p:nvSpPr>
          <p:cNvPr id="3" name="Content Placeholder 2"/>
          <p:cNvSpPr>
            <a:spLocks noGrp="1"/>
          </p:cNvSpPr>
          <p:nvPr>
            <p:ph idx="1"/>
          </p:nvPr>
        </p:nvSpPr>
        <p:spPr/>
        <p:txBody>
          <a:bodyPr>
            <a:noAutofit/>
          </a:bodyPr>
          <a:lstStyle/>
          <a:p>
            <a:r>
              <a:rPr lang="en-US" sz="2000" dirty="0" smtClean="0"/>
              <a:t>Patterning</a:t>
            </a:r>
            <a:r>
              <a:rPr lang="en-US" sz="2000" dirty="0"/>
              <a:t>, even at a </a:t>
            </a:r>
            <a:r>
              <a:rPr lang="en-US" sz="2000" dirty="0" smtClean="0"/>
              <a:t>basic </a:t>
            </a:r>
            <a:r>
              <a:rPr lang="en-US" sz="2000" dirty="0"/>
              <a:t>level of skip counting, can play an important role in the development of multiplicative reasoning (Mulligan &amp; Mitchelmore, 1997; Nunes, Bryant, Burman, Bell, Evans, &amp; Hallett, 2009). </a:t>
            </a:r>
            <a:endParaRPr lang="en-US" sz="2000" dirty="0" smtClean="0"/>
          </a:p>
          <a:p>
            <a:r>
              <a:rPr lang="en-US" sz="2000" dirty="0" smtClean="0"/>
              <a:t>The </a:t>
            </a:r>
            <a:r>
              <a:rPr lang="en-US" sz="2000" dirty="0"/>
              <a:t>early patterning experiences of young children often involve simple repetition using one variable (e.g., blue, red, blue, red) (Papic, 2007). </a:t>
            </a:r>
            <a:endParaRPr lang="en-US" sz="2000" dirty="0" smtClean="0"/>
          </a:p>
          <a:p>
            <a:r>
              <a:rPr lang="en-US" sz="2000" dirty="0" smtClean="0"/>
              <a:t>Focusing only on repeating patterns in the younger grades </a:t>
            </a:r>
            <a:r>
              <a:rPr lang="en-US" sz="2000" dirty="0"/>
              <a:t>may account for difficulties that older students face in recognizing and generalizing patterns and relationships</a:t>
            </a:r>
            <a:r>
              <a:rPr lang="en-US" sz="2000" dirty="0" smtClean="0"/>
              <a:t>.</a:t>
            </a:r>
          </a:p>
          <a:p>
            <a:r>
              <a:rPr lang="en-US" sz="2000" dirty="0" smtClean="0"/>
              <a:t>Often</a:t>
            </a:r>
            <a:r>
              <a:rPr lang="en-US" sz="2000" dirty="0"/>
              <a:t>, the teaching of patterning skills focuses on additive thinking, rather than on multiplicative thinking, which is necessary for developing composite units in complex repetitions, and on constructing growing patterns and functional relationships (Mulligan &amp; Mitchelmore, 1997).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693286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 name="Rectangle 50"/>
          <p:cNvSpPr/>
          <p:nvPr/>
        </p:nvSpPr>
        <p:spPr>
          <a:xfrm>
            <a:off x="5791200" y="2924943"/>
            <a:ext cx="1481138" cy="3414229"/>
          </a:xfrm>
          <a:prstGeom prst="rect">
            <a:avLst/>
          </a:prstGeom>
          <a:solidFill>
            <a:srgbClr val="FFF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44053" name="Group 21"/>
          <p:cNvGraphicFramePr>
            <a:graphicFrameLocks noGrp="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17709216"/>
              </p:ext>
            </p:extLst>
          </p:nvPr>
        </p:nvGraphicFramePr>
        <p:xfrm>
          <a:off x="4148138" y="2924944"/>
          <a:ext cx="3124200" cy="3414229"/>
        </p:xfrm>
        <a:graphic>
          <a:graphicData uri="http://schemas.openxmlformats.org/drawingml/2006/table">
            <a:tbl>
              <a:tblPr/>
              <a:tblGrid>
                <a:gridCol w="1676400"/>
                <a:gridCol w="1447800"/>
              </a:tblGrid>
              <a:tr h="51715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ea typeface="ＭＳ Ｐゴシック" charset="-128"/>
                          <a:cs typeface="ＭＳ Ｐゴシック" charset="-128"/>
                        </a:rPr>
                        <a:t>Input</a:t>
                      </a:r>
                      <a:endPar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ea typeface="ＭＳ Ｐゴシック" charset="-128"/>
                          <a:cs typeface="ＭＳ Ｐゴシック" charset="-128"/>
                        </a:rPr>
                        <a:t>Output</a:t>
                      </a:r>
                      <a:endPar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171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317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171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317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13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629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16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6627" name="Rectangle 2"/>
          <p:cNvSpPr>
            <a:spLocks noGrp="1" noChangeArrowheads="1"/>
          </p:cNvSpPr>
          <p:nvPr>
            <p:ph type="title"/>
          </p:nvPr>
        </p:nvSpPr>
        <p:spPr bwMode="auto">
          <a:xfrm>
            <a:off x="838200" y="304800"/>
            <a:ext cx="7340600" cy="1143000"/>
          </a:xfrm>
          <a:noFill/>
          <a:ln>
            <a:miter lim="800000"/>
            <a:headEnd/>
            <a:tailEnd/>
          </a:ln>
        </p:spPr>
        <p:txBody>
          <a:bodyPr wrap="square" lIns="91440" tIns="45720" rIns="91440" bIns="45720" numCol="1" anchor="t" anchorCtr="0" compatLnSpc="1">
            <a:prstTxWarp prst="textNoShape">
              <a:avLst/>
            </a:prstTxWarp>
          </a:bodyPr>
          <a:lstStyle/>
          <a:p>
            <a:pPr eaLnBrk="1" hangingPunct="1"/>
            <a:r>
              <a:rPr lang="en-US" dirty="0" smtClean="0">
                <a:latin typeface="Arial" charset="0"/>
              </a:rPr>
              <a:t>What is Additive Thinking?</a:t>
            </a:r>
            <a:endParaRPr lang="en-US" dirty="0" smtClean="0"/>
          </a:p>
        </p:txBody>
      </p:sp>
      <p:grpSp>
        <p:nvGrpSpPr>
          <p:cNvPr id="4" name="Group 4"/>
          <p:cNvGrpSpPr>
            <a:grpSpLocks/>
          </p:cNvGrpSpPr>
          <p:nvPr/>
        </p:nvGrpSpPr>
        <p:grpSpPr bwMode="auto">
          <a:xfrm>
            <a:off x="1943894" y="3068960"/>
            <a:ext cx="858838" cy="568325"/>
            <a:chOff x="768" y="2594"/>
            <a:chExt cx="541" cy="358"/>
          </a:xfrm>
        </p:grpSpPr>
        <p:sp>
          <p:nvSpPr>
            <p:cNvPr id="26684" name="Rectangle 5"/>
            <p:cNvSpPr>
              <a:spLocks noChangeArrowheads="1"/>
            </p:cNvSpPr>
            <p:nvPr/>
          </p:nvSpPr>
          <p:spPr bwMode="auto">
            <a:xfrm>
              <a:off x="948" y="2594"/>
              <a:ext cx="181" cy="180"/>
            </a:xfrm>
            <a:prstGeom prst="rect">
              <a:avLst/>
            </a:prstGeom>
            <a:solidFill>
              <a:srgbClr val="FF0000"/>
            </a:solidFill>
            <a:ln w="9525">
              <a:solidFill>
                <a:srgbClr val="000000"/>
              </a:solidFill>
              <a:miter lim="800000"/>
              <a:headEnd/>
              <a:tailEnd/>
            </a:ln>
          </p:spPr>
          <p:txBody>
            <a:bodyPr>
              <a:prstTxWarp prst="textNoShape">
                <a:avLst/>
              </a:prstTxWarp>
            </a:bodyPr>
            <a:lstStyle/>
            <a:p>
              <a:endParaRPr lang="en-US" dirty="0"/>
            </a:p>
          </p:txBody>
        </p:sp>
        <p:sp>
          <p:nvSpPr>
            <p:cNvPr id="26685" name="Rectangle 6"/>
            <p:cNvSpPr>
              <a:spLocks noChangeArrowheads="1"/>
            </p:cNvSpPr>
            <p:nvPr/>
          </p:nvSpPr>
          <p:spPr bwMode="auto">
            <a:xfrm>
              <a:off x="1129" y="2594"/>
              <a:ext cx="180"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86" name="Rectangle 7"/>
            <p:cNvSpPr>
              <a:spLocks noChangeArrowheads="1"/>
            </p:cNvSpPr>
            <p:nvPr/>
          </p:nvSpPr>
          <p:spPr bwMode="auto">
            <a:xfrm>
              <a:off x="768" y="2594"/>
              <a:ext cx="180"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87" name="Rectangle 8"/>
            <p:cNvSpPr>
              <a:spLocks noChangeArrowheads="1"/>
            </p:cNvSpPr>
            <p:nvPr/>
          </p:nvSpPr>
          <p:spPr bwMode="auto">
            <a:xfrm>
              <a:off x="948" y="2774"/>
              <a:ext cx="181" cy="178"/>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grpSp>
        <p:nvGrpSpPr>
          <p:cNvPr id="7" name="Group 9"/>
          <p:cNvGrpSpPr>
            <a:grpSpLocks/>
          </p:cNvGrpSpPr>
          <p:nvPr/>
        </p:nvGrpSpPr>
        <p:grpSpPr bwMode="auto">
          <a:xfrm>
            <a:off x="1688307" y="5359723"/>
            <a:ext cx="1433512" cy="855662"/>
            <a:chOff x="3781" y="2306"/>
            <a:chExt cx="903" cy="539"/>
          </a:xfrm>
        </p:grpSpPr>
        <p:sp>
          <p:nvSpPr>
            <p:cNvPr id="26676" name="Rectangle 10"/>
            <p:cNvSpPr>
              <a:spLocks noChangeArrowheads="1"/>
            </p:cNvSpPr>
            <p:nvPr/>
          </p:nvSpPr>
          <p:spPr bwMode="auto">
            <a:xfrm>
              <a:off x="3781" y="2306"/>
              <a:ext cx="181"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nvGrpSpPr>
            <p:cNvPr id="8" name="Group 11"/>
            <p:cNvGrpSpPr>
              <a:grpSpLocks/>
            </p:cNvGrpSpPr>
            <p:nvPr/>
          </p:nvGrpSpPr>
          <p:grpSpPr bwMode="auto">
            <a:xfrm>
              <a:off x="3962" y="2306"/>
              <a:ext cx="541" cy="359"/>
              <a:chOff x="3962" y="2306"/>
              <a:chExt cx="541" cy="359"/>
            </a:xfrm>
          </p:grpSpPr>
          <p:sp>
            <p:nvSpPr>
              <p:cNvPr id="26680" name="Rectangle 12"/>
              <p:cNvSpPr>
                <a:spLocks noChangeArrowheads="1"/>
              </p:cNvSpPr>
              <p:nvPr/>
            </p:nvSpPr>
            <p:spPr bwMode="auto">
              <a:xfrm>
                <a:off x="4142" y="2306"/>
                <a:ext cx="181" cy="181"/>
              </a:xfrm>
              <a:prstGeom prst="rect">
                <a:avLst/>
              </a:prstGeom>
              <a:solidFill>
                <a:srgbClr val="FF0000"/>
              </a:solidFill>
              <a:ln w="9525">
                <a:solidFill>
                  <a:srgbClr val="000000"/>
                </a:solidFill>
                <a:miter lim="800000"/>
                <a:headEnd/>
                <a:tailEnd/>
              </a:ln>
            </p:spPr>
            <p:txBody>
              <a:bodyPr>
                <a:prstTxWarp prst="textNoShape">
                  <a:avLst/>
                </a:prstTxWarp>
              </a:bodyPr>
              <a:lstStyle/>
              <a:p>
                <a:endParaRPr lang="en-US" dirty="0"/>
              </a:p>
            </p:txBody>
          </p:sp>
          <p:sp>
            <p:nvSpPr>
              <p:cNvPr id="26681" name="Rectangle 13"/>
              <p:cNvSpPr>
                <a:spLocks noChangeArrowheads="1"/>
              </p:cNvSpPr>
              <p:nvPr/>
            </p:nvSpPr>
            <p:spPr bwMode="auto">
              <a:xfrm>
                <a:off x="4323" y="2306"/>
                <a:ext cx="180"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82" name="Rectangle 14"/>
              <p:cNvSpPr>
                <a:spLocks noChangeArrowheads="1"/>
              </p:cNvSpPr>
              <p:nvPr/>
            </p:nvSpPr>
            <p:spPr bwMode="auto">
              <a:xfrm>
                <a:off x="3962" y="2306"/>
                <a:ext cx="180"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83" name="Rectangle 15"/>
              <p:cNvSpPr>
                <a:spLocks noChangeArrowheads="1"/>
              </p:cNvSpPr>
              <p:nvPr/>
            </p:nvSpPr>
            <p:spPr bwMode="auto">
              <a:xfrm>
                <a:off x="4142" y="2487"/>
                <a:ext cx="181" cy="178"/>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sp>
          <p:nvSpPr>
            <p:cNvPr id="26678" name="Rectangle 16"/>
            <p:cNvSpPr>
              <a:spLocks noChangeArrowheads="1"/>
            </p:cNvSpPr>
            <p:nvPr/>
          </p:nvSpPr>
          <p:spPr bwMode="auto">
            <a:xfrm flipV="1">
              <a:off x="4142" y="2665"/>
              <a:ext cx="181"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79" name="Rectangle 17"/>
            <p:cNvSpPr>
              <a:spLocks noChangeArrowheads="1"/>
            </p:cNvSpPr>
            <p:nvPr/>
          </p:nvSpPr>
          <p:spPr bwMode="auto">
            <a:xfrm>
              <a:off x="4503" y="2306"/>
              <a:ext cx="181"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sp>
        <p:nvSpPr>
          <p:cNvPr id="26631" name="Rectangle 18"/>
          <p:cNvSpPr>
            <a:spLocks noChangeArrowheads="1"/>
          </p:cNvSpPr>
          <p:nvPr/>
        </p:nvSpPr>
        <p:spPr bwMode="auto">
          <a:xfrm>
            <a:off x="3121819" y="5356101"/>
            <a:ext cx="287338" cy="29210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32" name="Rectangle 19"/>
          <p:cNvSpPr>
            <a:spLocks noChangeArrowheads="1"/>
          </p:cNvSpPr>
          <p:nvPr/>
        </p:nvSpPr>
        <p:spPr bwMode="auto">
          <a:xfrm>
            <a:off x="2261394" y="6216104"/>
            <a:ext cx="287338" cy="28575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33" name="Rectangle 20"/>
          <p:cNvSpPr>
            <a:spLocks noChangeArrowheads="1"/>
          </p:cNvSpPr>
          <p:nvPr/>
        </p:nvSpPr>
        <p:spPr bwMode="auto">
          <a:xfrm>
            <a:off x="1400969" y="5360864"/>
            <a:ext cx="287338" cy="287337"/>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57" name="Text Box 44"/>
          <p:cNvSpPr txBox="1">
            <a:spLocks noChangeArrowheads="1"/>
          </p:cNvSpPr>
          <p:nvPr/>
        </p:nvSpPr>
        <p:spPr bwMode="auto">
          <a:xfrm>
            <a:off x="829469" y="3178175"/>
            <a:ext cx="381000" cy="2743200"/>
          </a:xfrm>
          <a:prstGeom prst="rect">
            <a:avLst/>
          </a:prstGeom>
          <a:noFill/>
          <a:ln w="9525">
            <a:noFill/>
            <a:miter lim="800000"/>
            <a:headEnd/>
            <a:tailEnd/>
          </a:ln>
        </p:spPr>
        <p:txBody>
          <a:bodyPr>
            <a:prstTxWarp prst="textNoShape">
              <a:avLst/>
            </a:prstTxWarp>
            <a:spAutoFit/>
          </a:bodyPr>
          <a:lstStyle/>
          <a:p>
            <a:r>
              <a:rPr lang="en-US" sz="2400" b="1" dirty="0">
                <a:latin typeface="Tahoma" charset="0"/>
              </a:rPr>
              <a:t>1</a:t>
            </a:r>
          </a:p>
          <a:p>
            <a:endParaRPr lang="en-US" sz="2400" b="1" dirty="0">
              <a:latin typeface="Tahoma" charset="0"/>
            </a:endParaRPr>
          </a:p>
          <a:p>
            <a:endParaRPr lang="en-US" sz="2400" b="1" dirty="0">
              <a:latin typeface="Tahoma" charset="0"/>
            </a:endParaRPr>
          </a:p>
          <a:p>
            <a:r>
              <a:rPr lang="en-US" sz="2400" b="1" dirty="0">
                <a:latin typeface="Tahoma" charset="0"/>
              </a:rPr>
              <a:t>2</a:t>
            </a:r>
          </a:p>
          <a:p>
            <a:endParaRPr lang="en-US" sz="2400" b="1" dirty="0">
              <a:latin typeface="Tahoma" charset="0"/>
            </a:endParaRPr>
          </a:p>
          <a:p>
            <a:endParaRPr lang="en-US" sz="2400" b="1" dirty="0">
              <a:latin typeface="Tahoma" charset="0"/>
            </a:endParaRPr>
          </a:p>
          <a:p>
            <a:r>
              <a:rPr lang="en-US" sz="2400" b="1" dirty="0">
                <a:latin typeface="Tahoma" charset="0"/>
              </a:rPr>
              <a:t>3</a:t>
            </a:r>
          </a:p>
        </p:txBody>
      </p:sp>
      <p:sp>
        <p:nvSpPr>
          <p:cNvPr id="26668" name="Text Box 46"/>
          <p:cNvSpPr txBox="1">
            <a:spLocks noChangeArrowheads="1"/>
          </p:cNvSpPr>
          <p:nvPr/>
        </p:nvSpPr>
        <p:spPr bwMode="auto">
          <a:xfrm>
            <a:off x="7648575" y="3578225"/>
            <a:ext cx="701675" cy="523875"/>
          </a:xfrm>
          <a:prstGeom prst="rect">
            <a:avLst/>
          </a:prstGeom>
          <a:noFill/>
          <a:ln w="9525">
            <a:noFill/>
            <a:miter lim="800000"/>
            <a:headEnd/>
            <a:tailEnd/>
          </a:ln>
        </p:spPr>
        <p:txBody>
          <a:bodyPr>
            <a:prstTxWarp prst="textNoShape">
              <a:avLst/>
            </a:prstTxWarp>
            <a:spAutoFit/>
          </a:bodyPr>
          <a:lstStyle/>
          <a:p>
            <a:r>
              <a:rPr lang="en-US" sz="2800" i="1" dirty="0">
                <a:latin typeface="Tahoma" charset="0"/>
              </a:rPr>
              <a:t>+3</a:t>
            </a:r>
            <a:endParaRPr lang="en-US" sz="1800" dirty="0">
              <a:latin typeface="Tahoma" charset="0"/>
            </a:endParaRPr>
          </a:p>
        </p:txBody>
      </p:sp>
      <p:sp>
        <p:nvSpPr>
          <p:cNvPr id="26669" name="Text Box 47"/>
          <p:cNvSpPr txBox="1">
            <a:spLocks noChangeArrowheads="1"/>
          </p:cNvSpPr>
          <p:nvPr/>
        </p:nvSpPr>
        <p:spPr bwMode="auto">
          <a:xfrm>
            <a:off x="7661275" y="4145756"/>
            <a:ext cx="701675" cy="519113"/>
          </a:xfrm>
          <a:prstGeom prst="rect">
            <a:avLst/>
          </a:prstGeom>
          <a:noFill/>
          <a:ln w="9525">
            <a:noFill/>
            <a:miter lim="800000"/>
            <a:headEnd/>
            <a:tailEnd/>
          </a:ln>
        </p:spPr>
        <p:txBody>
          <a:bodyPr>
            <a:prstTxWarp prst="textNoShape">
              <a:avLst/>
            </a:prstTxWarp>
            <a:spAutoFit/>
          </a:bodyPr>
          <a:lstStyle/>
          <a:p>
            <a:r>
              <a:rPr lang="en-US" sz="2800" i="1" dirty="0">
                <a:latin typeface="Tahoma" charset="0"/>
              </a:rPr>
              <a:t>+3</a:t>
            </a:r>
            <a:endParaRPr lang="en-US" sz="1800" dirty="0">
              <a:latin typeface="Tahoma" charset="0"/>
            </a:endParaRPr>
          </a:p>
        </p:txBody>
      </p:sp>
      <p:sp>
        <p:nvSpPr>
          <p:cNvPr id="26670" name="Text Box 48"/>
          <p:cNvSpPr txBox="1">
            <a:spLocks noChangeArrowheads="1"/>
          </p:cNvSpPr>
          <p:nvPr/>
        </p:nvSpPr>
        <p:spPr bwMode="auto">
          <a:xfrm>
            <a:off x="7648575" y="4785516"/>
            <a:ext cx="701675" cy="519113"/>
          </a:xfrm>
          <a:prstGeom prst="rect">
            <a:avLst/>
          </a:prstGeom>
          <a:noFill/>
          <a:ln w="9525">
            <a:noFill/>
            <a:miter lim="800000"/>
            <a:headEnd/>
            <a:tailEnd/>
          </a:ln>
        </p:spPr>
        <p:txBody>
          <a:bodyPr>
            <a:prstTxWarp prst="textNoShape">
              <a:avLst/>
            </a:prstTxWarp>
            <a:spAutoFit/>
          </a:bodyPr>
          <a:lstStyle/>
          <a:p>
            <a:r>
              <a:rPr lang="en-US" sz="2800" i="1" dirty="0">
                <a:latin typeface="Tahoma" charset="0"/>
              </a:rPr>
              <a:t>+3</a:t>
            </a:r>
            <a:endParaRPr lang="en-US" sz="1800" dirty="0">
              <a:latin typeface="Tahoma" charset="0"/>
            </a:endParaRPr>
          </a:p>
        </p:txBody>
      </p:sp>
      <p:sp>
        <p:nvSpPr>
          <p:cNvPr id="26671" name="Text Box 49"/>
          <p:cNvSpPr txBox="1">
            <a:spLocks noChangeArrowheads="1"/>
          </p:cNvSpPr>
          <p:nvPr/>
        </p:nvSpPr>
        <p:spPr bwMode="auto">
          <a:xfrm>
            <a:off x="7673975" y="5442742"/>
            <a:ext cx="701675" cy="519113"/>
          </a:xfrm>
          <a:prstGeom prst="rect">
            <a:avLst/>
          </a:prstGeom>
          <a:noFill/>
          <a:ln w="9525">
            <a:noFill/>
            <a:miter lim="800000"/>
            <a:headEnd/>
            <a:tailEnd/>
          </a:ln>
        </p:spPr>
        <p:txBody>
          <a:bodyPr>
            <a:prstTxWarp prst="textNoShape">
              <a:avLst/>
            </a:prstTxWarp>
            <a:spAutoFit/>
          </a:bodyPr>
          <a:lstStyle/>
          <a:p>
            <a:r>
              <a:rPr lang="en-US" sz="2800" i="1" dirty="0">
                <a:latin typeface="Tahoma" charset="0"/>
              </a:rPr>
              <a:t>+3</a:t>
            </a:r>
            <a:endParaRPr lang="en-US" sz="1800" dirty="0">
              <a:latin typeface="Tahoma" charset="0"/>
            </a:endParaRPr>
          </a:p>
        </p:txBody>
      </p:sp>
      <p:grpSp>
        <p:nvGrpSpPr>
          <p:cNvPr id="9" name="Group 51"/>
          <p:cNvGrpSpPr>
            <a:grpSpLocks/>
          </p:cNvGrpSpPr>
          <p:nvPr/>
        </p:nvGrpSpPr>
        <p:grpSpPr bwMode="auto">
          <a:xfrm>
            <a:off x="1688307" y="4181798"/>
            <a:ext cx="1433512" cy="858837"/>
            <a:chOff x="2016" y="2449"/>
            <a:chExt cx="903" cy="541"/>
          </a:xfrm>
        </p:grpSpPr>
        <p:sp>
          <p:nvSpPr>
            <p:cNvPr id="3" name="Rectangle 52"/>
            <p:cNvSpPr>
              <a:spLocks noChangeArrowheads="1"/>
            </p:cNvSpPr>
            <p:nvPr/>
          </p:nvSpPr>
          <p:spPr bwMode="auto">
            <a:xfrm>
              <a:off x="2016" y="2449"/>
              <a:ext cx="181" cy="182"/>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nvGrpSpPr>
            <p:cNvPr id="10" name="Group 53"/>
            <p:cNvGrpSpPr>
              <a:grpSpLocks/>
            </p:cNvGrpSpPr>
            <p:nvPr/>
          </p:nvGrpSpPr>
          <p:grpSpPr bwMode="auto">
            <a:xfrm>
              <a:off x="2197" y="2450"/>
              <a:ext cx="541" cy="540"/>
              <a:chOff x="2197" y="2450"/>
              <a:chExt cx="541" cy="540"/>
            </a:xfrm>
          </p:grpSpPr>
          <p:sp>
            <p:nvSpPr>
              <p:cNvPr id="26672" name="Rectangle 54"/>
              <p:cNvSpPr>
                <a:spLocks noChangeArrowheads="1"/>
              </p:cNvSpPr>
              <p:nvPr/>
            </p:nvSpPr>
            <p:spPr bwMode="auto">
              <a:xfrm>
                <a:off x="2377" y="2450"/>
                <a:ext cx="181" cy="181"/>
              </a:xfrm>
              <a:prstGeom prst="rect">
                <a:avLst/>
              </a:prstGeom>
              <a:solidFill>
                <a:srgbClr val="FF0000"/>
              </a:solidFill>
              <a:ln w="9525">
                <a:solidFill>
                  <a:srgbClr val="000000"/>
                </a:solidFill>
                <a:miter lim="800000"/>
                <a:headEnd/>
                <a:tailEnd/>
              </a:ln>
            </p:spPr>
            <p:txBody>
              <a:bodyPr>
                <a:prstTxWarp prst="textNoShape">
                  <a:avLst/>
                </a:prstTxWarp>
              </a:bodyPr>
              <a:lstStyle/>
              <a:p>
                <a:endParaRPr lang="en-US" dirty="0"/>
              </a:p>
            </p:txBody>
          </p:sp>
          <p:sp>
            <p:nvSpPr>
              <p:cNvPr id="26673" name="Rectangle 55"/>
              <p:cNvSpPr>
                <a:spLocks noChangeArrowheads="1"/>
              </p:cNvSpPr>
              <p:nvPr/>
            </p:nvSpPr>
            <p:spPr bwMode="auto">
              <a:xfrm>
                <a:off x="2558" y="2450"/>
                <a:ext cx="180"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74" name="Rectangle 56"/>
              <p:cNvSpPr>
                <a:spLocks noChangeArrowheads="1"/>
              </p:cNvSpPr>
              <p:nvPr/>
            </p:nvSpPr>
            <p:spPr bwMode="auto">
              <a:xfrm>
                <a:off x="2197" y="2450"/>
                <a:ext cx="180"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75" name="Rectangle 57"/>
              <p:cNvSpPr>
                <a:spLocks noChangeArrowheads="1"/>
              </p:cNvSpPr>
              <p:nvPr/>
            </p:nvSpPr>
            <p:spPr bwMode="auto">
              <a:xfrm>
                <a:off x="2377" y="2811"/>
                <a:ext cx="181" cy="17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sp>
          <p:nvSpPr>
            <p:cNvPr id="5" name="Rectangle 58"/>
            <p:cNvSpPr>
              <a:spLocks noChangeArrowheads="1"/>
            </p:cNvSpPr>
            <p:nvPr/>
          </p:nvSpPr>
          <p:spPr bwMode="auto">
            <a:xfrm flipV="1">
              <a:off x="2377" y="2631"/>
              <a:ext cx="181"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6" name="Rectangle 59"/>
            <p:cNvSpPr>
              <a:spLocks noChangeArrowheads="1"/>
            </p:cNvSpPr>
            <p:nvPr/>
          </p:nvSpPr>
          <p:spPr bwMode="auto">
            <a:xfrm>
              <a:off x="2738" y="2449"/>
              <a:ext cx="181" cy="182"/>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sp>
        <p:nvSpPr>
          <p:cNvPr id="45" name="Circular Arrow 44"/>
          <p:cNvSpPr/>
          <p:nvPr/>
        </p:nvSpPr>
        <p:spPr>
          <a:xfrm rot="5400000">
            <a:off x="7037387" y="3625848"/>
            <a:ext cx="576262" cy="544513"/>
          </a:xfrm>
          <a:prstGeom prst="circularArrow">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47" name="Circular Arrow 46"/>
          <p:cNvSpPr/>
          <p:nvPr/>
        </p:nvSpPr>
        <p:spPr>
          <a:xfrm rot="5400000">
            <a:off x="7037388" y="4311648"/>
            <a:ext cx="576262" cy="544513"/>
          </a:xfrm>
          <a:prstGeom prst="circularArrow">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48" name="Circular Arrow 47"/>
          <p:cNvSpPr/>
          <p:nvPr/>
        </p:nvSpPr>
        <p:spPr>
          <a:xfrm rot="5400000">
            <a:off x="7037389" y="5060948"/>
            <a:ext cx="576262" cy="544513"/>
          </a:xfrm>
          <a:prstGeom prst="circularArrow">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49" name="Circular Arrow 48"/>
          <p:cNvSpPr/>
          <p:nvPr/>
        </p:nvSpPr>
        <p:spPr>
          <a:xfrm rot="5400000">
            <a:off x="7037389" y="5718174"/>
            <a:ext cx="576262" cy="544513"/>
          </a:xfrm>
          <a:prstGeom prst="circularArrow">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50" name="TextBox 49"/>
          <p:cNvSpPr txBox="1"/>
          <p:nvPr/>
        </p:nvSpPr>
        <p:spPr>
          <a:xfrm>
            <a:off x="685800" y="1026601"/>
            <a:ext cx="7613650" cy="1754327"/>
          </a:xfrm>
          <a:prstGeom prst="rect">
            <a:avLst/>
          </a:prstGeom>
          <a:noFill/>
        </p:spPr>
        <p:txBody>
          <a:bodyPr wrap="square" rtlCol="0">
            <a:spAutoFit/>
          </a:bodyPr>
          <a:lstStyle/>
          <a:p>
            <a:r>
              <a:rPr lang="en-US" dirty="0" smtClean="0"/>
              <a:t>When students use additive thinking, they consider the change in only one set of data, and rely on the previous iteration for information. For instance, in the examples below, students can recognize that the pattern increases by 3 blue tiles each time, or that the value in the right column increases by 3 each time. Students who utilize only additive thinking do not recognize the co-variation between the term number and tiles, or between the two columns in the table.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6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67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2666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2666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2667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26671"/>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2" nodeType="clickEffect">
                                  <p:stCondLst>
                                    <p:cond delay="0"/>
                                  </p:stCondLst>
                                  <p:childTnLst>
                                    <p:set>
                                      <p:cBhvr>
                                        <p:cTn id="38" dur="1" fill="hold">
                                          <p:stCondLst>
                                            <p:cond delay="0"/>
                                          </p:stCondLst>
                                        </p:cTn>
                                        <p:tgtEl>
                                          <p:spTgt spid="2666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3" nodeType="clickEffect">
                                  <p:stCondLst>
                                    <p:cond delay="0"/>
                                  </p:stCondLst>
                                  <p:childTnLst>
                                    <p:set>
                                      <p:cBhvr>
                                        <p:cTn id="42" dur="1" fill="hold">
                                          <p:stCondLst>
                                            <p:cond delay="0"/>
                                          </p:stCondLst>
                                        </p:cTn>
                                        <p:tgtEl>
                                          <p:spTgt spid="2666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68" grpId="0"/>
      <p:bldP spid="26668" grpId="1"/>
      <p:bldP spid="26668" grpId="2"/>
      <p:bldP spid="26668" grpId="3"/>
      <p:bldP spid="26669" grpId="0"/>
      <p:bldP spid="26669" grpId="1"/>
      <p:bldP spid="26670" grpId="0"/>
      <p:bldP spid="26670" grpId="1"/>
      <p:bldP spid="26671" grpId="0"/>
      <p:bldP spid="26671" grpId="1"/>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Limitations of Additive Thinking</a:t>
            </a:r>
            <a:endParaRPr lang="en-US" dirty="0"/>
          </a:p>
        </p:txBody>
      </p:sp>
      <p:sp>
        <p:nvSpPr>
          <p:cNvPr id="3" name="Content Placeholder 2"/>
          <p:cNvSpPr>
            <a:spLocks noGrp="1"/>
          </p:cNvSpPr>
          <p:nvPr>
            <p:ph idx="1"/>
          </p:nvPr>
        </p:nvSpPr>
        <p:spPr/>
        <p:txBody>
          <a:bodyPr>
            <a:normAutofit lnSpcReduction="10000"/>
          </a:bodyPr>
          <a:lstStyle/>
          <a:p>
            <a:r>
              <a:rPr lang="en-US" dirty="0" smtClean="0"/>
              <a:t>While using additive thinking allows student to describe the pattern (e.g., add three blue tiles each time) and extend the pattern sequentially, it does not allow for the prediction of terms far down the sequence, for instance the 100</a:t>
            </a:r>
            <a:r>
              <a:rPr lang="en-US" baseline="30000" dirty="0" smtClean="0"/>
              <a:t>th</a:t>
            </a:r>
            <a:r>
              <a:rPr lang="en-US" dirty="0" smtClean="0"/>
              <a:t>  or 375</a:t>
            </a:r>
            <a:r>
              <a:rPr lang="en-US" baseline="30000" dirty="0" smtClean="0"/>
              <a:t>th</a:t>
            </a:r>
            <a:r>
              <a:rPr lang="en-US" dirty="0" smtClean="0"/>
              <a:t> term</a:t>
            </a:r>
          </a:p>
          <a:p>
            <a:r>
              <a:rPr lang="en-US" dirty="0" smtClean="0"/>
              <a:t>Additive thinking does not allow for finding the mathematical structure of a pattern, and articulating this as a rule (or equation)</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Rectangle 2"/>
          <p:cNvSpPr>
            <a:spLocks noGrp="1" noChangeArrowheads="1"/>
          </p:cNvSpPr>
          <p:nvPr>
            <p:ph type="title" idx="4294967295"/>
          </p:nvPr>
        </p:nvSpPr>
        <p:spPr>
          <a:xfrm>
            <a:off x="-61913" y="0"/>
            <a:ext cx="9144000" cy="1371600"/>
          </a:xfrm>
          <a:solidFill>
            <a:srgbClr val="FFFFFF"/>
          </a:solidFill>
        </p:spPr>
        <p:txBody>
          <a:bodyPr>
            <a:normAutofit/>
          </a:bodyPr>
          <a:lstStyle/>
          <a:p>
            <a:pPr eaLnBrk="1" hangingPunct="1"/>
            <a:r>
              <a:rPr lang="en-US" dirty="0" smtClean="0">
                <a:solidFill>
                  <a:srgbClr val="000000"/>
                </a:solidFill>
                <a:ea typeface="Rockwell" charset="0"/>
                <a:cs typeface="Rockwell" charset="0"/>
              </a:rPr>
              <a:t>What is Multiplicative Thinking?</a:t>
            </a:r>
            <a:endParaRPr lang="en-US" dirty="0">
              <a:solidFill>
                <a:srgbClr val="000000"/>
              </a:solidFill>
              <a:ea typeface="Rockwell" charset="0"/>
              <a:cs typeface="Rockwell" charset="0"/>
            </a:endParaRPr>
          </a:p>
        </p:txBody>
      </p:sp>
      <p:sp>
        <p:nvSpPr>
          <p:cNvPr id="73731" name="Text Box 4"/>
          <p:cNvSpPr txBox="1">
            <a:spLocks noChangeArrowheads="1"/>
          </p:cNvSpPr>
          <p:nvPr/>
        </p:nvSpPr>
        <p:spPr bwMode="auto">
          <a:xfrm>
            <a:off x="1391606" y="5673725"/>
            <a:ext cx="5638800" cy="457200"/>
          </a:xfrm>
          <a:prstGeom prst="rect">
            <a:avLst/>
          </a:prstGeom>
          <a:noFill/>
          <a:ln w="9525">
            <a:noFill/>
            <a:miter lim="800000"/>
            <a:headEnd/>
            <a:tailEnd/>
          </a:ln>
        </p:spPr>
        <p:txBody>
          <a:bodyPr>
            <a:prstTxWarp prst="textNoShape">
              <a:avLst/>
            </a:prstTxWarp>
            <a:spAutoFit/>
          </a:bodyPr>
          <a:lstStyle/>
          <a:p>
            <a:pPr algn="ctr">
              <a:spcBef>
                <a:spcPct val="50000"/>
              </a:spcBef>
            </a:pPr>
            <a:r>
              <a:rPr lang="en-US" sz="2400" dirty="0">
                <a:latin typeface="Arial" charset="0"/>
              </a:rPr>
              <a:t>number of tiles = position number x3</a:t>
            </a:r>
          </a:p>
        </p:txBody>
      </p:sp>
      <p:sp>
        <p:nvSpPr>
          <p:cNvPr id="73732" name="Text Box 3"/>
          <p:cNvSpPr txBox="1">
            <a:spLocks noChangeArrowheads="1"/>
          </p:cNvSpPr>
          <p:nvPr/>
        </p:nvSpPr>
        <p:spPr bwMode="auto">
          <a:xfrm>
            <a:off x="2202818" y="4102100"/>
            <a:ext cx="1036638" cy="819150"/>
          </a:xfrm>
          <a:prstGeom prst="rect">
            <a:avLst/>
          </a:prstGeom>
          <a:solidFill>
            <a:srgbClr val="FFFFFF"/>
          </a:solidFill>
          <a:ln w="28575">
            <a:solidFill>
              <a:srgbClr val="000000"/>
            </a:solidFill>
            <a:miter lim="800000"/>
            <a:headEnd/>
            <a:tailEnd/>
          </a:ln>
        </p:spPr>
        <p:txBody>
          <a:bodyPr>
            <a:prstTxWarp prst="textNoShape">
              <a:avLst/>
            </a:prstTxWarp>
          </a:bodyPr>
          <a:lstStyle/>
          <a:p>
            <a:pPr algn="ctr"/>
            <a:r>
              <a:rPr lang="en-US" sz="3600" b="1"/>
              <a:t>1</a:t>
            </a:r>
          </a:p>
        </p:txBody>
      </p:sp>
      <p:sp>
        <p:nvSpPr>
          <p:cNvPr id="73733" name="Text Box 4"/>
          <p:cNvSpPr txBox="1">
            <a:spLocks noChangeArrowheads="1"/>
          </p:cNvSpPr>
          <p:nvPr/>
        </p:nvSpPr>
        <p:spPr bwMode="auto">
          <a:xfrm>
            <a:off x="4530093" y="4102100"/>
            <a:ext cx="1006475" cy="819150"/>
          </a:xfrm>
          <a:prstGeom prst="rect">
            <a:avLst/>
          </a:prstGeom>
          <a:solidFill>
            <a:srgbClr val="FFFFFF"/>
          </a:solidFill>
          <a:ln w="28575">
            <a:solidFill>
              <a:srgbClr val="000000"/>
            </a:solidFill>
            <a:miter lim="800000"/>
            <a:headEnd/>
            <a:tailEnd/>
          </a:ln>
        </p:spPr>
        <p:txBody>
          <a:bodyPr>
            <a:prstTxWarp prst="textNoShape">
              <a:avLst/>
            </a:prstTxWarp>
          </a:bodyPr>
          <a:lstStyle/>
          <a:p>
            <a:pPr algn="ctr"/>
            <a:r>
              <a:rPr lang="en-US" sz="3600" b="1"/>
              <a:t>2</a:t>
            </a:r>
            <a:endParaRPr lang="en-US"/>
          </a:p>
        </p:txBody>
      </p:sp>
      <p:sp>
        <p:nvSpPr>
          <p:cNvPr id="73734" name="Text Box 5"/>
          <p:cNvSpPr txBox="1">
            <a:spLocks noChangeArrowheads="1"/>
          </p:cNvSpPr>
          <p:nvPr/>
        </p:nvSpPr>
        <p:spPr bwMode="auto">
          <a:xfrm>
            <a:off x="7030406" y="4102100"/>
            <a:ext cx="990600" cy="819150"/>
          </a:xfrm>
          <a:prstGeom prst="rect">
            <a:avLst/>
          </a:prstGeom>
          <a:solidFill>
            <a:srgbClr val="FFFFFF"/>
          </a:solidFill>
          <a:ln w="28575">
            <a:solidFill>
              <a:srgbClr val="000000"/>
            </a:solidFill>
            <a:miter lim="800000"/>
            <a:headEnd/>
            <a:tailEnd/>
          </a:ln>
        </p:spPr>
        <p:txBody>
          <a:bodyPr>
            <a:prstTxWarp prst="textNoShape">
              <a:avLst/>
            </a:prstTxWarp>
          </a:bodyPr>
          <a:lstStyle/>
          <a:p>
            <a:pPr algn="ctr"/>
            <a:r>
              <a:rPr lang="en-US" sz="3600" b="1"/>
              <a:t>3</a:t>
            </a:r>
            <a:endParaRPr lang="en-US"/>
          </a:p>
        </p:txBody>
      </p:sp>
      <p:grpSp>
        <p:nvGrpSpPr>
          <p:cNvPr id="2" name="Group 67"/>
          <p:cNvGrpSpPr/>
          <p:nvPr/>
        </p:nvGrpSpPr>
        <p:grpSpPr>
          <a:xfrm>
            <a:off x="1986286" y="3255539"/>
            <a:ext cx="1419225" cy="469900"/>
            <a:chOff x="3036953" y="3568700"/>
            <a:chExt cx="1419225" cy="469900"/>
          </a:xfrm>
          <a:solidFill>
            <a:srgbClr val="FF0000"/>
          </a:solidFill>
        </p:grpSpPr>
        <p:sp>
          <p:nvSpPr>
            <p:cNvPr id="9" name="Rectangle 13"/>
            <p:cNvSpPr>
              <a:spLocks noChangeArrowheads="1"/>
            </p:cNvSpPr>
            <p:nvPr/>
          </p:nvSpPr>
          <p:spPr bwMode="auto">
            <a:xfrm>
              <a:off x="3510028"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10" name="Rectangle 14"/>
            <p:cNvSpPr>
              <a:spLocks noChangeArrowheads="1"/>
            </p:cNvSpPr>
            <p:nvPr/>
          </p:nvSpPr>
          <p:spPr bwMode="auto">
            <a:xfrm>
              <a:off x="303695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11" name="Rectangle 13"/>
            <p:cNvSpPr>
              <a:spLocks noChangeArrowheads="1"/>
            </p:cNvSpPr>
            <p:nvPr/>
          </p:nvSpPr>
          <p:spPr bwMode="auto">
            <a:xfrm>
              <a:off x="398310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nvGrpSpPr>
          <p:cNvPr id="3" name="Group 36"/>
          <p:cNvGrpSpPr>
            <a:grpSpLocks/>
          </p:cNvGrpSpPr>
          <p:nvPr/>
        </p:nvGrpSpPr>
        <p:grpSpPr bwMode="auto">
          <a:xfrm>
            <a:off x="4293556" y="2810615"/>
            <a:ext cx="1419225" cy="931862"/>
            <a:chOff x="3717915" y="3522506"/>
            <a:chExt cx="1419226" cy="931751"/>
          </a:xfrm>
        </p:grpSpPr>
        <p:grpSp>
          <p:nvGrpSpPr>
            <p:cNvPr id="4" name="Group 67"/>
            <p:cNvGrpSpPr/>
            <p:nvPr/>
          </p:nvGrpSpPr>
          <p:grpSpPr>
            <a:xfrm>
              <a:off x="3717916" y="3984357"/>
              <a:ext cx="1419225" cy="469900"/>
              <a:chOff x="3036953" y="3568700"/>
              <a:chExt cx="1419225" cy="469900"/>
            </a:xfrm>
            <a:solidFill>
              <a:srgbClr val="FF0000"/>
            </a:solidFill>
          </p:grpSpPr>
          <p:sp>
            <p:nvSpPr>
              <p:cNvPr id="13" name="Rectangle 13"/>
              <p:cNvSpPr>
                <a:spLocks noChangeArrowheads="1"/>
              </p:cNvSpPr>
              <p:nvPr/>
            </p:nvSpPr>
            <p:spPr bwMode="auto">
              <a:xfrm>
                <a:off x="3510028"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14" name="Rectangle 14"/>
              <p:cNvSpPr>
                <a:spLocks noChangeArrowheads="1"/>
              </p:cNvSpPr>
              <p:nvPr/>
            </p:nvSpPr>
            <p:spPr bwMode="auto">
              <a:xfrm>
                <a:off x="303695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15" name="Rectangle 13"/>
              <p:cNvSpPr>
                <a:spLocks noChangeArrowheads="1"/>
              </p:cNvSpPr>
              <p:nvPr/>
            </p:nvSpPr>
            <p:spPr bwMode="auto">
              <a:xfrm>
                <a:off x="398310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nvGrpSpPr>
            <p:cNvPr id="5" name="Group 67"/>
            <p:cNvGrpSpPr/>
            <p:nvPr/>
          </p:nvGrpSpPr>
          <p:grpSpPr>
            <a:xfrm>
              <a:off x="3717915" y="3522506"/>
              <a:ext cx="1419225" cy="469900"/>
              <a:chOff x="3036953" y="3568700"/>
              <a:chExt cx="1419225" cy="469900"/>
            </a:xfrm>
            <a:solidFill>
              <a:srgbClr val="FF0000"/>
            </a:solidFill>
          </p:grpSpPr>
          <p:sp>
            <p:nvSpPr>
              <p:cNvPr id="17" name="Rectangle 13"/>
              <p:cNvSpPr>
                <a:spLocks noChangeArrowheads="1"/>
              </p:cNvSpPr>
              <p:nvPr/>
            </p:nvSpPr>
            <p:spPr bwMode="auto">
              <a:xfrm>
                <a:off x="3510028"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18" name="Rectangle 14"/>
              <p:cNvSpPr>
                <a:spLocks noChangeArrowheads="1"/>
              </p:cNvSpPr>
              <p:nvPr/>
            </p:nvSpPr>
            <p:spPr bwMode="auto">
              <a:xfrm>
                <a:off x="303695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19" name="Rectangle 13"/>
              <p:cNvSpPr>
                <a:spLocks noChangeArrowheads="1"/>
              </p:cNvSpPr>
              <p:nvPr/>
            </p:nvSpPr>
            <p:spPr bwMode="auto">
              <a:xfrm>
                <a:off x="398310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grpSp>
        <p:nvGrpSpPr>
          <p:cNvPr id="6" name="Group 35"/>
          <p:cNvGrpSpPr>
            <a:grpSpLocks/>
          </p:cNvGrpSpPr>
          <p:nvPr/>
        </p:nvGrpSpPr>
        <p:grpSpPr bwMode="auto">
          <a:xfrm>
            <a:off x="6735131" y="2367702"/>
            <a:ext cx="1420812" cy="1395413"/>
            <a:chOff x="5524990" y="3078349"/>
            <a:chExt cx="1420748" cy="1395152"/>
          </a:xfrm>
        </p:grpSpPr>
        <p:grpSp>
          <p:nvGrpSpPr>
            <p:cNvPr id="7" name="Group 67"/>
            <p:cNvGrpSpPr/>
            <p:nvPr/>
          </p:nvGrpSpPr>
          <p:grpSpPr>
            <a:xfrm>
              <a:off x="5526513" y="4003601"/>
              <a:ext cx="1419225" cy="469900"/>
              <a:chOff x="3036953" y="3568700"/>
              <a:chExt cx="1419225" cy="469900"/>
            </a:xfrm>
            <a:solidFill>
              <a:srgbClr val="FF0000"/>
            </a:solidFill>
          </p:grpSpPr>
          <p:sp>
            <p:nvSpPr>
              <p:cNvPr id="21" name="Rectangle 13"/>
              <p:cNvSpPr>
                <a:spLocks noChangeArrowheads="1"/>
              </p:cNvSpPr>
              <p:nvPr/>
            </p:nvSpPr>
            <p:spPr bwMode="auto">
              <a:xfrm>
                <a:off x="3510028"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22" name="Rectangle 14"/>
              <p:cNvSpPr>
                <a:spLocks noChangeArrowheads="1"/>
              </p:cNvSpPr>
              <p:nvPr/>
            </p:nvSpPr>
            <p:spPr bwMode="auto">
              <a:xfrm>
                <a:off x="303695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23" name="Rectangle 13"/>
              <p:cNvSpPr>
                <a:spLocks noChangeArrowheads="1"/>
              </p:cNvSpPr>
              <p:nvPr/>
            </p:nvSpPr>
            <p:spPr bwMode="auto">
              <a:xfrm>
                <a:off x="398310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nvGrpSpPr>
            <p:cNvPr id="8" name="Group 67"/>
            <p:cNvGrpSpPr/>
            <p:nvPr/>
          </p:nvGrpSpPr>
          <p:grpSpPr>
            <a:xfrm>
              <a:off x="5524991" y="3540200"/>
              <a:ext cx="1419225" cy="469900"/>
              <a:chOff x="3036953" y="3568700"/>
              <a:chExt cx="1419225" cy="469900"/>
            </a:xfrm>
            <a:solidFill>
              <a:srgbClr val="FF0000"/>
            </a:solidFill>
          </p:grpSpPr>
          <p:sp>
            <p:nvSpPr>
              <p:cNvPr id="25" name="Rectangle 13"/>
              <p:cNvSpPr>
                <a:spLocks noChangeArrowheads="1"/>
              </p:cNvSpPr>
              <p:nvPr/>
            </p:nvSpPr>
            <p:spPr bwMode="auto">
              <a:xfrm>
                <a:off x="3510028"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26" name="Rectangle 14"/>
              <p:cNvSpPr>
                <a:spLocks noChangeArrowheads="1"/>
              </p:cNvSpPr>
              <p:nvPr/>
            </p:nvSpPr>
            <p:spPr bwMode="auto">
              <a:xfrm>
                <a:off x="303695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27" name="Rectangle 13"/>
              <p:cNvSpPr>
                <a:spLocks noChangeArrowheads="1"/>
              </p:cNvSpPr>
              <p:nvPr/>
            </p:nvSpPr>
            <p:spPr bwMode="auto">
              <a:xfrm>
                <a:off x="398310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nvGrpSpPr>
            <p:cNvPr id="12" name="Group 67"/>
            <p:cNvGrpSpPr/>
            <p:nvPr/>
          </p:nvGrpSpPr>
          <p:grpSpPr>
            <a:xfrm>
              <a:off x="5524990" y="3078349"/>
              <a:ext cx="1419225" cy="469900"/>
              <a:chOff x="3036953" y="3568700"/>
              <a:chExt cx="1419225" cy="469900"/>
            </a:xfrm>
            <a:solidFill>
              <a:srgbClr val="FF0000"/>
            </a:solidFill>
          </p:grpSpPr>
          <p:sp>
            <p:nvSpPr>
              <p:cNvPr id="29" name="Rectangle 13"/>
              <p:cNvSpPr>
                <a:spLocks noChangeArrowheads="1"/>
              </p:cNvSpPr>
              <p:nvPr/>
            </p:nvSpPr>
            <p:spPr bwMode="auto">
              <a:xfrm>
                <a:off x="3510028"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30" name="Rectangle 14"/>
              <p:cNvSpPr>
                <a:spLocks noChangeArrowheads="1"/>
              </p:cNvSpPr>
              <p:nvPr/>
            </p:nvSpPr>
            <p:spPr bwMode="auto">
              <a:xfrm>
                <a:off x="303695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31" name="Rectangle 13"/>
              <p:cNvSpPr>
                <a:spLocks noChangeArrowheads="1"/>
              </p:cNvSpPr>
              <p:nvPr/>
            </p:nvSpPr>
            <p:spPr bwMode="auto">
              <a:xfrm>
                <a:off x="398310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sp>
        <p:nvSpPr>
          <p:cNvPr id="33" name="Rectangle 32"/>
          <p:cNvSpPr/>
          <p:nvPr/>
        </p:nvSpPr>
        <p:spPr>
          <a:xfrm>
            <a:off x="411162" y="1167373"/>
            <a:ext cx="8428037" cy="646331"/>
          </a:xfrm>
          <a:prstGeom prst="rect">
            <a:avLst/>
          </a:prstGeom>
        </p:spPr>
        <p:txBody>
          <a:bodyPr wrap="square">
            <a:spAutoFit/>
          </a:bodyPr>
          <a:lstStyle/>
          <a:p>
            <a:r>
              <a:rPr lang="en-US" dirty="0" smtClean="0"/>
              <a:t>In numeration, multiplicative situations involve three ideas: number of items in a group, number of groups, and a total amount </a:t>
            </a:r>
          </a:p>
        </p:txBody>
      </p:sp>
      <p:sp>
        <p:nvSpPr>
          <p:cNvPr id="34" name="TextBox 33"/>
          <p:cNvSpPr txBox="1"/>
          <p:nvPr/>
        </p:nvSpPr>
        <p:spPr>
          <a:xfrm>
            <a:off x="7391400" y="5153025"/>
            <a:ext cx="1447799" cy="1200329"/>
          </a:xfrm>
          <a:prstGeom prst="rect">
            <a:avLst/>
          </a:prstGeom>
          <a:noFill/>
          <a:ln w="12700" cmpd="sng">
            <a:solidFill>
              <a:schemeClr val="tx1"/>
            </a:solidFill>
          </a:ln>
        </p:spPr>
        <p:txBody>
          <a:bodyPr wrap="square" rtlCol="0">
            <a:spAutoFit/>
          </a:bodyPr>
          <a:lstStyle/>
          <a:p>
            <a:pPr algn="ctr"/>
            <a:r>
              <a:rPr lang="en-US" dirty="0" smtClean="0"/>
              <a:t>Number of items in each group (equal groups)</a:t>
            </a:r>
            <a:endParaRPr lang="en-US" dirty="0"/>
          </a:p>
        </p:txBody>
      </p:sp>
      <p:sp>
        <p:nvSpPr>
          <p:cNvPr id="35" name="TextBox 34"/>
          <p:cNvSpPr txBox="1"/>
          <p:nvPr/>
        </p:nvSpPr>
        <p:spPr>
          <a:xfrm>
            <a:off x="304801" y="5027394"/>
            <a:ext cx="1295399" cy="646331"/>
          </a:xfrm>
          <a:prstGeom prst="rect">
            <a:avLst/>
          </a:prstGeom>
          <a:noFill/>
          <a:ln w="12700" cmpd="sng">
            <a:solidFill>
              <a:schemeClr val="tx1"/>
            </a:solidFill>
          </a:ln>
        </p:spPr>
        <p:txBody>
          <a:bodyPr wrap="square" rtlCol="0">
            <a:spAutoFit/>
          </a:bodyPr>
          <a:lstStyle/>
          <a:p>
            <a:pPr algn="ctr"/>
            <a:r>
              <a:rPr lang="en-US" dirty="0" smtClean="0"/>
              <a:t>Number of groups</a:t>
            </a:r>
            <a:endParaRPr lang="en-US" dirty="0"/>
          </a:p>
        </p:txBody>
      </p:sp>
      <p:sp>
        <p:nvSpPr>
          <p:cNvPr id="36" name="TextBox 35"/>
          <p:cNvSpPr txBox="1"/>
          <p:nvPr/>
        </p:nvSpPr>
        <p:spPr>
          <a:xfrm>
            <a:off x="304801" y="2376297"/>
            <a:ext cx="1447799" cy="369332"/>
          </a:xfrm>
          <a:prstGeom prst="rect">
            <a:avLst/>
          </a:prstGeom>
          <a:noFill/>
          <a:ln w="12700" cmpd="sng">
            <a:solidFill>
              <a:schemeClr val="tx1"/>
            </a:solidFill>
          </a:ln>
        </p:spPr>
        <p:txBody>
          <a:bodyPr wrap="square" rtlCol="0">
            <a:spAutoFit/>
          </a:bodyPr>
          <a:lstStyle/>
          <a:p>
            <a:pPr algn="ctr"/>
            <a:r>
              <a:rPr lang="en-US" dirty="0" smtClean="0"/>
              <a:t>Total amount</a:t>
            </a:r>
            <a:endParaRPr lang="en-US" dirty="0"/>
          </a:p>
        </p:txBody>
      </p:sp>
      <p:sp>
        <p:nvSpPr>
          <p:cNvPr id="37" name="Oval 36"/>
          <p:cNvSpPr/>
          <p:nvPr/>
        </p:nvSpPr>
        <p:spPr>
          <a:xfrm>
            <a:off x="6248400" y="5673725"/>
            <a:ext cx="578827" cy="546100"/>
          </a:xfrm>
          <a:prstGeom prst="ellipse">
            <a:avLst/>
          </a:prstGeom>
          <a:noFill/>
          <a:ln w="127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9" name="Straight Arrow Connector 38"/>
          <p:cNvCxnSpPr>
            <a:stCxn id="34" idx="1"/>
          </p:cNvCxnSpPr>
          <p:nvPr/>
        </p:nvCxnSpPr>
        <p:spPr>
          <a:xfrm rot="10800000" flipV="1">
            <a:off x="6827228" y="5753189"/>
            <a:ext cx="564173" cy="161835"/>
          </a:xfrm>
          <a:prstGeom prst="straightConnector1">
            <a:avLst/>
          </a:prstGeom>
          <a:ln w="28575" cap="flat" cmpd="sng" algn="ctr">
            <a:solidFill>
              <a:srgbClr val="FF00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a:stCxn id="73732" idx="2"/>
          </p:cNvCxnSpPr>
          <p:nvPr/>
        </p:nvCxnSpPr>
        <p:spPr>
          <a:xfrm rot="5400000">
            <a:off x="1983087" y="4576810"/>
            <a:ext cx="393610" cy="1082491"/>
          </a:xfrm>
          <a:prstGeom prst="straightConnector1">
            <a:avLst/>
          </a:prstGeom>
          <a:ln w="28575" cap="flat" cmpd="sng" algn="ctr">
            <a:solidFill>
              <a:srgbClr val="FF0000"/>
            </a:solidFill>
            <a:prstDash val="solid"/>
            <a:round/>
            <a:headEnd type="arrow"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a:stCxn id="73733" idx="2"/>
          </p:cNvCxnSpPr>
          <p:nvPr/>
        </p:nvCxnSpPr>
        <p:spPr>
          <a:xfrm rot="5400000">
            <a:off x="3119960" y="3401491"/>
            <a:ext cx="393612" cy="3433131"/>
          </a:xfrm>
          <a:prstGeom prst="straightConnector1">
            <a:avLst/>
          </a:prstGeom>
          <a:ln w="28575" cap="flat" cmpd="sng" algn="ctr">
            <a:solidFill>
              <a:srgbClr val="FF0000"/>
            </a:solidFill>
            <a:prstDash val="solid"/>
            <a:round/>
            <a:headEnd type="arrow"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a:stCxn id="73734" idx="2"/>
            <a:endCxn id="35" idx="3"/>
          </p:cNvCxnSpPr>
          <p:nvPr/>
        </p:nvCxnSpPr>
        <p:spPr>
          <a:xfrm rot="5400000">
            <a:off x="4348298" y="2173152"/>
            <a:ext cx="429310" cy="5925506"/>
          </a:xfrm>
          <a:prstGeom prst="straightConnector1">
            <a:avLst/>
          </a:prstGeom>
          <a:ln w="28575" cap="flat" cmpd="sng" algn="ctr">
            <a:solidFill>
              <a:srgbClr val="FF0000"/>
            </a:solidFill>
            <a:prstDash val="solid"/>
            <a:round/>
            <a:headEnd type="arrow"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a:stCxn id="9" idx="0"/>
            <a:endCxn id="36" idx="2"/>
          </p:cNvCxnSpPr>
          <p:nvPr/>
        </p:nvCxnSpPr>
        <p:spPr>
          <a:xfrm rot="16200000" flipV="1">
            <a:off x="1607345" y="2166985"/>
            <a:ext cx="509910" cy="1667198"/>
          </a:xfrm>
          <a:prstGeom prst="straightConnector1">
            <a:avLst/>
          </a:prstGeom>
          <a:ln w="28575" cap="flat" cmpd="sng" algn="ctr">
            <a:solidFill>
              <a:srgbClr val="FF0000"/>
            </a:solidFill>
            <a:prstDash val="solid"/>
            <a:round/>
            <a:headEnd type="arrow"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0" name="Straight Arrow Connector 49"/>
          <p:cNvCxnSpPr>
            <a:stCxn id="17" idx="0"/>
            <a:endCxn id="36" idx="2"/>
          </p:cNvCxnSpPr>
          <p:nvPr/>
        </p:nvCxnSpPr>
        <p:spPr>
          <a:xfrm rot="16200000" flipV="1">
            <a:off x="2983442" y="790888"/>
            <a:ext cx="64986" cy="3974468"/>
          </a:xfrm>
          <a:prstGeom prst="straightConnector1">
            <a:avLst/>
          </a:prstGeom>
          <a:ln w="28575" cap="flat" cmpd="sng" algn="ctr">
            <a:solidFill>
              <a:srgbClr val="FF0000"/>
            </a:solidFill>
            <a:prstDash val="solid"/>
            <a:round/>
            <a:headEnd type="arrow"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p:nvPr/>
        </p:nvCxnSpPr>
        <p:spPr>
          <a:xfrm rot="10800000" flipV="1">
            <a:off x="1181104" y="2376296"/>
            <a:ext cx="5372097" cy="369333"/>
          </a:xfrm>
          <a:prstGeom prst="straightConnector1">
            <a:avLst/>
          </a:prstGeom>
          <a:ln w="28575" cap="flat" cmpd="sng" algn="ctr">
            <a:solidFill>
              <a:srgbClr val="FF0000"/>
            </a:solidFill>
            <a:prstDash val="solid"/>
            <a:round/>
            <a:headEnd type="arrow"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Multiplicative Thinking?</a:t>
            </a:r>
            <a:endParaRPr lang="en-US" dirty="0"/>
          </a:p>
        </p:txBody>
      </p:sp>
      <p:sp>
        <p:nvSpPr>
          <p:cNvPr id="3" name="Content Placeholder 2"/>
          <p:cNvSpPr>
            <a:spLocks noGrp="1"/>
          </p:cNvSpPr>
          <p:nvPr>
            <p:ph idx="1"/>
          </p:nvPr>
        </p:nvSpPr>
        <p:spPr>
          <a:xfrm>
            <a:off x="457200" y="1417637"/>
            <a:ext cx="8229600" cy="1173163"/>
          </a:xfrm>
        </p:spPr>
        <p:txBody>
          <a:bodyPr>
            <a:noAutofit/>
          </a:bodyPr>
          <a:lstStyle/>
          <a:p>
            <a:r>
              <a:rPr lang="en-US" sz="2000" dirty="0" smtClean="0"/>
              <a:t>In Algebra, multiplicative thinking also involves understanding the </a:t>
            </a:r>
            <a:r>
              <a:rPr lang="en-US" sz="2000" i="1" dirty="0" smtClean="0"/>
              <a:t>co-variation </a:t>
            </a:r>
            <a:r>
              <a:rPr lang="en-US" sz="2000" dirty="0" smtClean="0"/>
              <a:t>of two sets of data [the three ideas here are set 1 (term number or </a:t>
            </a:r>
            <a:r>
              <a:rPr lang="en-US" sz="2000" dirty="0" err="1" smtClean="0"/>
              <a:t>x</a:t>
            </a:r>
            <a:r>
              <a:rPr lang="en-US" sz="2000" dirty="0" smtClean="0"/>
              <a:t> value), set 2 (total amount of tiles or </a:t>
            </a:r>
            <a:r>
              <a:rPr lang="en-US" sz="2000" dirty="0" err="1" smtClean="0"/>
              <a:t>y</a:t>
            </a:r>
            <a:r>
              <a:rPr lang="en-US" sz="2000" dirty="0" smtClean="0"/>
              <a:t> value), and the rule between set 1 and set 2]</a:t>
            </a:r>
          </a:p>
        </p:txBody>
      </p:sp>
      <p:grpSp>
        <p:nvGrpSpPr>
          <p:cNvPr id="4" name="Group 4"/>
          <p:cNvGrpSpPr>
            <a:grpSpLocks/>
          </p:cNvGrpSpPr>
          <p:nvPr/>
        </p:nvGrpSpPr>
        <p:grpSpPr bwMode="auto">
          <a:xfrm>
            <a:off x="1339851" y="2908523"/>
            <a:ext cx="6503987" cy="1109663"/>
            <a:chOff x="768" y="2306"/>
            <a:chExt cx="4097" cy="699"/>
          </a:xfrm>
        </p:grpSpPr>
        <p:grpSp>
          <p:nvGrpSpPr>
            <p:cNvPr id="5" name="Group 5"/>
            <p:cNvGrpSpPr>
              <a:grpSpLocks/>
            </p:cNvGrpSpPr>
            <p:nvPr/>
          </p:nvGrpSpPr>
          <p:grpSpPr bwMode="auto">
            <a:xfrm>
              <a:off x="768" y="2594"/>
              <a:ext cx="541" cy="358"/>
              <a:chOff x="768" y="2594"/>
              <a:chExt cx="541" cy="358"/>
            </a:xfrm>
          </p:grpSpPr>
          <p:sp>
            <p:nvSpPr>
              <p:cNvPr id="28" name="Rectangle 6"/>
              <p:cNvSpPr>
                <a:spLocks noChangeArrowheads="1"/>
              </p:cNvSpPr>
              <p:nvPr/>
            </p:nvSpPr>
            <p:spPr bwMode="auto">
              <a:xfrm>
                <a:off x="948" y="2594"/>
                <a:ext cx="181" cy="180"/>
              </a:xfrm>
              <a:prstGeom prst="rect">
                <a:avLst/>
              </a:prstGeom>
              <a:solidFill>
                <a:srgbClr val="FF0000"/>
              </a:solidFill>
              <a:ln w="9525">
                <a:solidFill>
                  <a:srgbClr val="000000"/>
                </a:solidFill>
                <a:miter lim="800000"/>
                <a:headEnd/>
                <a:tailEnd/>
              </a:ln>
            </p:spPr>
            <p:txBody>
              <a:bodyPr>
                <a:prstTxWarp prst="textNoShape">
                  <a:avLst/>
                </a:prstTxWarp>
              </a:bodyPr>
              <a:lstStyle/>
              <a:p>
                <a:endParaRPr lang="en-US" dirty="0"/>
              </a:p>
            </p:txBody>
          </p:sp>
          <p:sp>
            <p:nvSpPr>
              <p:cNvPr id="29" name="Rectangle 7"/>
              <p:cNvSpPr>
                <a:spLocks noChangeArrowheads="1"/>
              </p:cNvSpPr>
              <p:nvPr/>
            </p:nvSpPr>
            <p:spPr bwMode="auto">
              <a:xfrm>
                <a:off x="1129" y="2594"/>
                <a:ext cx="180"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30" name="Rectangle 8"/>
              <p:cNvSpPr>
                <a:spLocks noChangeArrowheads="1"/>
              </p:cNvSpPr>
              <p:nvPr/>
            </p:nvSpPr>
            <p:spPr bwMode="auto">
              <a:xfrm>
                <a:off x="768" y="2594"/>
                <a:ext cx="180"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31" name="Rectangle 9"/>
              <p:cNvSpPr>
                <a:spLocks noChangeArrowheads="1"/>
              </p:cNvSpPr>
              <p:nvPr/>
            </p:nvSpPr>
            <p:spPr bwMode="auto">
              <a:xfrm>
                <a:off x="948" y="2774"/>
                <a:ext cx="181" cy="178"/>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grpSp>
          <p:nvGrpSpPr>
            <p:cNvPr id="6" name="Group 10"/>
            <p:cNvGrpSpPr>
              <a:grpSpLocks/>
            </p:cNvGrpSpPr>
            <p:nvPr/>
          </p:nvGrpSpPr>
          <p:grpSpPr bwMode="auto">
            <a:xfrm>
              <a:off x="2016" y="2449"/>
              <a:ext cx="903" cy="541"/>
              <a:chOff x="2016" y="2449"/>
              <a:chExt cx="903" cy="541"/>
            </a:xfrm>
          </p:grpSpPr>
          <p:sp>
            <p:nvSpPr>
              <p:cNvPr id="20" name="Rectangle 11"/>
              <p:cNvSpPr>
                <a:spLocks noChangeArrowheads="1"/>
              </p:cNvSpPr>
              <p:nvPr/>
            </p:nvSpPr>
            <p:spPr bwMode="auto">
              <a:xfrm>
                <a:off x="2016" y="2449"/>
                <a:ext cx="181" cy="182"/>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nvGrpSpPr>
              <p:cNvPr id="21" name="Group 12"/>
              <p:cNvGrpSpPr>
                <a:grpSpLocks/>
              </p:cNvGrpSpPr>
              <p:nvPr/>
            </p:nvGrpSpPr>
            <p:grpSpPr bwMode="auto">
              <a:xfrm>
                <a:off x="2197" y="2450"/>
                <a:ext cx="541" cy="540"/>
                <a:chOff x="2197" y="2450"/>
                <a:chExt cx="541" cy="540"/>
              </a:xfrm>
            </p:grpSpPr>
            <p:sp>
              <p:nvSpPr>
                <p:cNvPr id="24" name="Rectangle 13"/>
                <p:cNvSpPr>
                  <a:spLocks noChangeArrowheads="1"/>
                </p:cNvSpPr>
                <p:nvPr/>
              </p:nvSpPr>
              <p:spPr bwMode="auto">
                <a:xfrm>
                  <a:off x="2377" y="2450"/>
                  <a:ext cx="181" cy="181"/>
                </a:xfrm>
                <a:prstGeom prst="rect">
                  <a:avLst/>
                </a:prstGeom>
                <a:solidFill>
                  <a:srgbClr val="FF0000"/>
                </a:solidFill>
                <a:ln w="9525">
                  <a:solidFill>
                    <a:srgbClr val="000000"/>
                  </a:solidFill>
                  <a:miter lim="800000"/>
                  <a:headEnd/>
                  <a:tailEnd/>
                </a:ln>
              </p:spPr>
              <p:txBody>
                <a:bodyPr>
                  <a:prstTxWarp prst="textNoShape">
                    <a:avLst/>
                  </a:prstTxWarp>
                </a:bodyPr>
                <a:lstStyle/>
                <a:p>
                  <a:endParaRPr lang="en-US" dirty="0"/>
                </a:p>
              </p:txBody>
            </p:sp>
            <p:sp>
              <p:nvSpPr>
                <p:cNvPr id="25" name="Rectangle 14"/>
                <p:cNvSpPr>
                  <a:spLocks noChangeArrowheads="1"/>
                </p:cNvSpPr>
                <p:nvPr/>
              </p:nvSpPr>
              <p:spPr bwMode="auto">
                <a:xfrm>
                  <a:off x="2558" y="2450"/>
                  <a:ext cx="180"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 name="Rectangle 15"/>
                <p:cNvSpPr>
                  <a:spLocks noChangeArrowheads="1"/>
                </p:cNvSpPr>
                <p:nvPr/>
              </p:nvSpPr>
              <p:spPr bwMode="auto">
                <a:xfrm>
                  <a:off x="2197" y="2450"/>
                  <a:ext cx="180"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7" name="Rectangle 16"/>
                <p:cNvSpPr>
                  <a:spLocks noChangeArrowheads="1"/>
                </p:cNvSpPr>
                <p:nvPr/>
              </p:nvSpPr>
              <p:spPr bwMode="auto">
                <a:xfrm>
                  <a:off x="2377" y="2811"/>
                  <a:ext cx="181" cy="17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sp>
            <p:nvSpPr>
              <p:cNvPr id="22" name="Rectangle 17"/>
              <p:cNvSpPr>
                <a:spLocks noChangeArrowheads="1"/>
              </p:cNvSpPr>
              <p:nvPr/>
            </p:nvSpPr>
            <p:spPr bwMode="auto">
              <a:xfrm flipV="1">
                <a:off x="2377" y="2631"/>
                <a:ext cx="181"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3" name="Rectangle 18"/>
              <p:cNvSpPr>
                <a:spLocks noChangeArrowheads="1"/>
              </p:cNvSpPr>
              <p:nvPr/>
            </p:nvSpPr>
            <p:spPr bwMode="auto">
              <a:xfrm>
                <a:off x="2738" y="2449"/>
                <a:ext cx="181" cy="182"/>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grpSp>
          <p:nvGrpSpPr>
            <p:cNvPr id="7" name="Group 19"/>
            <p:cNvGrpSpPr>
              <a:grpSpLocks/>
            </p:cNvGrpSpPr>
            <p:nvPr/>
          </p:nvGrpSpPr>
          <p:grpSpPr bwMode="auto">
            <a:xfrm>
              <a:off x="3600" y="2306"/>
              <a:ext cx="1265" cy="699"/>
              <a:chOff x="3600" y="2306"/>
              <a:chExt cx="1265" cy="699"/>
            </a:xfrm>
          </p:grpSpPr>
          <p:grpSp>
            <p:nvGrpSpPr>
              <p:cNvPr id="8" name="Group 20"/>
              <p:cNvGrpSpPr>
                <a:grpSpLocks/>
              </p:cNvGrpSpPr>
              <p:nvPr/>
            </p:nvGrpSpPr>
            <p:grpSpPr bwMode="auto">
              <a:xfrm>
                <a:off x="3781" y="2306"/>
                <a:ext cx="903" cy="539"/>
                <a:chOff x="3781" y="2306"/>
                <a:chExt cx="903" cy="539"/>
              </a:xfrm>
            </p:grpSpPr>
            <p:sp>
              <p:nvSpPr>
                <p:cNvPr id="12" name="Rectangle 21"/>
                <p:cNvSpPr>
                  <a:spLocks noChangeArrowheads="1"/>
                </p:cNvSpPr>
                <p:nvPr/>
              </p:nvSpPr>
              <p:spPr bwMode="auto">
                <a:xfrm>
                  <a:off x="3781" y="2306"/>
                  <a:ext cx="181"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nvGrpSpPr>
                <p:cNvPr id="13" name="Group 22"/>
                <p:cNvGrpSpPr>
                  <a:grpSpLocks/>
                </p:cNvGrpSpPr>
                <p:nvPr/>
              </p:nvGrpSpPr>
              <p:grpSpPr bwMode="auto">
                <a:xfrm>
                  <a:off x="3962" y="2306"/>
                  <a:ext cx="541" cy="359"/>
                  <a:chOff x="3962" y="2306"/>
                  <a:chExt cx="541" cy="359"/>
                </a:xfrm>
              </p:grpSpPr>
              <p:sp>
                <p:nvSpPr>
                  <p:cNvPr id="16" name="Rectangle 23"/>
                  <p:cNvSpPr>
                    <a:spLocks noChangeArrowheads="1"/>
                  </p:cNvSpPr>
                  <p:nvPr/>
                </p:nvSpPr>
                <p:spPr bwMode="auto">
                  <a:xfrm>
                    <a:off x="4142" y="2306"/>
                    <a:ext cx="181" cy="181"/>
                  </a:xfrm>
                  <a:prstGeom prst="rect">
                    <a:avLst/>
                  </a:prstGeom>
                  <a:solidFill>
                    <a:srgbClr val="FF0000"/>
                  </a:solidFill>
                  <a:ln w="9525">
                    <a:solidFill>
                      <a:srgbClr val="000000"/>
                    </a:solidFill>
                    <a:miter lim="800000"/>
                    <a:headEnd/>
                    <a:tailEnd/>
                  </a:ln>
                </p:spPr>
                <p:txBody>
                  <a:bodyPr>
                    <a:prstTxWarp prst="textNoShape">
                      <a:avLst/>
                    </a:prstTxWarp>
                  </a:bodyPr>
                  <a:lstStyle/>
                  <a:p>
                    <a:endParaRPr lang="en-US" dirty="0"/>
                  </a:p>
                </p:txBody>
              </p:sp>
              <p:sp>
                <p:nvSpPr>
                  <p:cNvPr id="17" name="Rectangle 24"/>
                  <p:cNvSpPr>
                    <a:spLocks noChangeArrowheads="1"/>
                  </p:cNvSpPr>
                  <p:nvPr/>
                </p:nvSpPr>
                <p:spPr bwMode="auto">
                  <a:xfrm>
                    <a:off x="4323" y="2306"/>
                    <a:ext cx="180"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18" name="Rectangle 25"/>
                  <p:cNvSpPr>
                    <a:spLocks noChangeArrowheads="1"/>
                  </p:cNvSpPr>
                  <p:nvPr/>
                </p:nvSpPr>
                <p:spPr bwMode="auto">
                  <a:xfrm>
                    <a:off x="3962" y="2306"/>
                    <a:ext cx="180"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19" name="Rectangle 26"/>
                  <p:cNvSpPr>
                    <a:spLocks noChangeArrowheads="1"/>
                  </p:cNvSpPr>
                  <p:nvPr/>
                </p:nvSpPr>
                <p:spPr bwMode="auto">
                  <a:xfrm>
                    <a:off x="4142" y="2487"/>
                    <a:ext cx="181" cy="178"/>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sp>
              <p:nvSpPr>
                <p:cNvPr id="14" name="Rectangle 27"/>
                <p:cNvSpPr>
                  <a:spLocks noChangeArrowheads="1"/>
                </p:cNvSpPr>
                <p:nvPr/>
              </p:nvSpPr>
              <p:spPr bwMode="auto">
                <a:xfrm flipV="1">
                  <a:off x="4142" y="2665"/>
                  <a:ext cx="181"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15" name="Rectangle 28"/>
                <p:cNvSpPr>
                  <a:spLocks noChangeArrowheads="1"/>
                </p:cNvSpPr>
                <p:nvPr/>
              </p:nvSpPr>
              <p:spPr bwMode="auto">
                <a:xfrm>
                  <a:off x="4503" y="2306"/>
                  <a:ext cx="181"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sp>
            <p:nvSpPr>
              <p:cNvPr id="9" name="Rectangle 29"/>
              <p:cNvSpPr>
                <a:spLocks noChangeArrowheads="1"/>
              </p:cNvSpPr>
              <p:nvPr/>
            </p:nvSpPr>
            <p:spPr bwMode="auto">
              <a:xfrm>
                <a:off x="4684" y="2306"/>
                <a:ext cx="181"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10" name="Rectangle 30"/>
              <p:cNvSpPr>
                <a:spLocks noChangeArrowheads="1"/>
              </p:cNvSpPr>
              <p:nvPr/>
            </p:nvSpPr>
            <p:spPr bwMode="auto">
              <a:xfrm>
                <a:off x="4142" y="2825"/>
                <a:ext cx="181"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11" name="Rectangle 31"/>
              <p:cNvSpPr>
                <a:spLocks noChangeArrowheads="1"/>
              </p:cNvSpPr>
              <p:nvPr/>
            </p:nvSpPr>
            <p:spPr bwMode="auto">
              <a:xfrm>
                <a:off x="3600" y="2306"/>
                <a:ext cx="181"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grpSp>
      <p:sp>
        <p:nvSpPr>
          <p:cNvPr id="32" name="TextBox 31"/>
          <p:cNvSpPr txBox="1"/>
          <p:nvPr/>
        </p:nvSpPr>
        <p:spPr>
          <a:xfrm>
            <a:off x="1625601" y="5196205"/>
            <a:ext cx="287337" cy="369332"/>
          </a:xfrm>
          <a:prstGeom prst="rect">
            <a:avLst/>
          </a:prstGeom>
          <a:noFill/>
          <a:ln>
            <a:solidFill>
              <a:schemeClr val="tx1"/>
            </a:solidFill>
          </a:ln>
        </p:spPr>
        <p:txBody>
          <a:bodyPr wrap="square" lIns="0" rIns="0" rtlCol="0">
            <a:spAutoFit/>
          </a:bodyPr>
          <a:lstStyle/>
          <a:p>
            <a:pPr algn="ctr"/>
            <a:r>
              <a:rPr lang="en-US" dirty="0" smtClean="0"/>
              <a:t>1</a:t>
            </a:r>
            <a:endParaRPr lang="en-US" dirty="0"/>
          </a:p>
        </p:txBody>
      </p:sp>
      <p:sp>
        <p:nvSpPr>
          <p:cNvPr id="33" name="TextBox 32"/>
          <p:cNvSpPr txBox="1"/>
          <p:nvPr/>
        </p:nvSpPr>
        <p:spPr>
          <a:xfrm>
            <a:off x="3889450" y="5221605"/>
            <a:ext cx="287337" cy="369332"/>
          </a:xfrm>
          <a:prstGeom prst="rect">
            <a:avLst/>
          </a:prstGeom>
          <a:noFill/>
          <a:ln>
            <a:solidFill>
              <a:schemeClr val="tx1"/>
            </a:solidFill>
          </a:ln>
        </p:spPr>
        <p:txBody>
          <a:bodyPr wrap="square" lIns="0" rIns="0" rtlCol="0">
            <a:spAutoFit/>
          </a:bodyPr>
          <a:lstStyle/>
          <a:p>
            <a:pPr algn="ctr"/>
            <a:r>
              <a:rPr lang="en-US" dirty="0"/>
              <a:t>2</a:t>
            </a:r>
          </a:p>
        </p:txBody>
      </p:sp>
      <p:sp>
        <p:nvSpPr>
          <p:cNvPr id="34" name="TextBox 33"/>
          <p:cNvSpPr txBox="1"/>
          <p:nvPr/>
        </p:nvSpPr>
        <p:spPr>
          <a:xfrm>
            <a:off x="6732240" y="5221605"/>
            <a:ext cx="287337" cy="369332"/>
          </a:xfrm>
          <a:prstGeom prst="rect">
            <a:avLst/>
          </a:prstGeom>
          <a:noFill/>
          <a:ln>
            <a:solidFill>
              <a:schemeClr val="tx1"/>
            </a:solidFill>
          </a:ln>
        </p:spPr>
        <p:txBody>
          <a:bodyPr wrap="square" lIns="0" rIns="0" rtlCol="0">
            <a:spAutoFit/>
          </a:bodyPr>
          <a:lstStyle/>
          <a:p>
            <a:pPr algn="ctr"/>
            <a:r>
              <a:rPr lang="en-US" dirty="0"/>
              <a:t>3</a:t>
            </a:r>
          </a:p>
        </p:txBody>
      </p:sp>
      <p:sp>
        <p:nvSpPr>
          <p:cNvPr id="35" name="TextBox 34"/>
          <p:cNvSpPr txBox="1"/>
          <p:nvPr/>
        </p:nvSpPr>
        <p:spPr>
          <a:xfrm>
            <a:off x="866131" y="5638800"/>
            <a:ext cx="7776864" cy="1477328"/>
          </a:xfrm>
          <a:prstGeom prst="rect">
            <a:avLst/>
          </a:prstGeom>
          <a:noFill/>
        </p:spPr>
        <p:txBody>
          <a:bodyPr wrap="square" rtlCol="0">
            <a:spAutoFit/>
          </a:bodyPr>
          <a:lstStyle/>
          <a:p>
            <a:r>
              <a:rPr lang="en-US" dirty="0" smtClean="0"/>
              <a:t>The </a:t>
            </a:r>
            <a:r>
              <a:rPr lang="en-US" dirty="0"/>
              <a:t>mathematical </a:t>
            </a:r>
            <a:r>
              <a:rPr lang="en-US" dirty="0" smtClean="0"/>
              <a:t>structure of a </a:t>
            </a:r>
            <a:r>
              <a:rPr lang="en-US" dirty="0"/>
              <a:t>pattern </a:t>
            </a:r>
            <a:r>
              <a:rPr lang="en-US" dirty="0" smtClean="0"/>
              <a:t>rule: # </a:t>
            </a:r>
            <a:r>
              <a:rPr lang="en-US" dirty="0"/>
              <a:t>of tiles = term number x3+1 </a:t>
            </a:r>
          </a:p>
          <a:p>
            <a:r>
              <a:rPr lang="en-US" dirty="0"/>
              <a:t>In older grades more formal symbolic notation can be used, </a:t>
            </a:r>
            <a:r>
              <a:rPr lang="en-US" i="1" dirty="0"/>
              <a:t>y</a:t>
            </a:r>
            <a:r>
              <a:rPr lang="en-US" dirty="0"/>
              <a:t>=3</a:t>
            </a:r>
            <a:r>
              <a:rPr lang="en-US" i="1" dirty="0"/>
              <a:t>x</a:t>
            </a:r>
            <a:r>
              <a:rPr lang="en-US" dirty="0"/>
              <a:t>+1</a:t>
            </a:r>
          </a:p>
          <a:p>
            <a:r>
              <a:rPr lang="en-US" i="1" dirty="0">
                <a:solidFill>
                  <a:srgbClr val="008000"/>
                </a:solidFill>
              </a:rPr>
              <a:t>This allows students to confidently predict the number of tiles for any term of the </a:t>
            </a:r>
            <a:r>
              <a:rPr lang="en-US" i="1" dirty="0" smtClean="0">
                <a:solidFill>
                  <a:srgbClr val="008000"/>
                </a:solidFill>
              </a:rPr>
              <a:t>pattern.</a:t>
            </a:r>
            <a:endParaRPr lang="en-US" i="1" dirty="0">
              <a:solidFill>
                <a:srgbClr val="008000"/>
              </a:solidFill>
            </a:endParaRPr>
          </a:p>
          <a:p>
            <a:endParaRPr lang="en-US" dirty="0"/>
          </a:p>
        </p:txBody>
      </p:sp>
      <p:sp>
        <p:nvSpPr>
          <p:cNvPr id="37" name="TextBox 36"/>
          <p:cNvSpPr txBox="1"/>
          <p:nvPr/>
        </p:nvSpPr>
        <p:spPr>
          <a:xfrm>
            <a:off x="323528" y="5196205"/>
            <a:ext cx="659180" cy="369332"/>
          </a:xfrm>
          <a:prstGeom prst="rect">
            <a:avLst/>
          </a:prstGeom>
          <a:noFill/>
        </p:spPr>
        <p:txBody>
          <a:bodyPr wrap="none" rtlCol="0">
            <a:spAutoFit/>
          </a:bodyPr>
          <a:lstStyle/>
          <a:p>
            <a:r>
              <a:rPr lang="en-US" b="1" dirty="0" smtClean="0">
                <a:solidFill>
                  <a:srgbClr val="FF0000"/>
                </a:solidFill>
              </a:rPr>
              <a:t>Set 1</a:t>
            </a:r>
            <a:endParaRPr lang="en-US" b="1" dirty="0">
              <a:solidFill>
                <a:srgbClr val="FF0000"/>
              </a:solidFill>
            </a:endParaRPr>
          </a:p>
        </p:txBody>
      </p:sp>
      <p:cxnSp>
        <p:nvCxnSpPr>
          <p:cNvPr id="39" name="Straight Arrow Connector 38"/>
          <p:cNvCxnSpPr>
            <a:stCxn id="37" idx="3"/>
          </p:cNvCxnSpPr>
          <p:nvPr/>
        </p:nvCxnSpPr>
        <p:spPr>
          <a:xfrm>
            <a:off x="982708" y="5380871"/>
            <a:ext cx="420940" cy="3135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41" name="TextBox 40"/>
          <p:cNvSpPr txBox="1"/>
          <p:nvPr/>
        </p:nvSpPr>
        <p:spPr>
          <a:xfrm>
            <a:off x="179512" y="4199201"/>
            <a:ext cx="659180" cy="369332"/>
          </a:xfrm>
          <a:prstGeom prst="rect">
            <a:avLst/>
          </a:prstGeom>
          <a:noFill/>
        </p:spPr>
        <p:txBody>
          <a:bodyPr wrap="none" rtlCol="0">
            <a:spAutoFit/>
          </a:bodyPr>
          <a:lstStyle/>
          <a:p>
            <a:r>
              <a:rPr lang="en-US" b="1" dirty="0" smtClean="0">
                <a:solidFill>
                  <a:srgbClr val="FF0000"/>
                </a:solidFill>
              </a:rPr>
              <a:t>Set 2</a:t>
            </a:r>
            <a:endParaRPr lang="en-US" b="1" dirty="0">
              <a:solidFill>
                <a:srgbClr val="FF0000"/>
              </a:solidFill>
            </a:endParaRPr>
          </a:p>
        </p:txBody>
      </p:sp>
      <p:cxnSp>
        <p:nvCxnSpPr>
          <p:cNvPr id="42" name="Straight Arrow Connector 41"/>
          <p:cNvCxnSpPr/>
          <p:nvPr/>
        </p:nvCxnSpPr>
        <p:spPr>
          <a:xfrm>
            <a:off x="772238" y="4395629"/>
            <a:ext cx="420940" cy="3135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4" name="Straight Arrow Connector 43"/>
          <p:cNvCxnSpPr/>
          <p:nvPr/>
        </p:nvCxnSpPr>
        <p:spPr>
          <a:xfrm rot="5400000">
            <a:off x="1415083" y="4448547"/>
            <a:ext cx="697210" cy="1588"/>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cxnSp>
        <p:nvCxnSpPr>
          <p:cNvPr id="45" name="Straight Arrow Connector 44"/>
          <p:cNvCxnSpPr/>
          <p:nvPr/>
        </p:nvCxnSpPr>
        <p:spPr>
          <a:xfrm rot="5400000">
            <a:off x="3718545" y="4449341"/>
            <a:ext cx="697210" cy="1588"/>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cxnSp>
        <p:nvCxnSpPr>
          <p:cNvPr id="46" name="Straight Arrow Connector 45"/>
          <p:cNvCxnSpPr/>
          <p:nvPr/>
        </p:nvCxnSpPr>
        <p:spPr>
          <a:xfrm rot="5400000">
            <a:off x="6526063" y="4450135"/>
            <a:ext cx="697210" cy="1588"/>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p:bldP spid="37" grpId="0"/>
      <p:bldP spid="41"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Rectangle 2"/>
          <p:cNvSpPr>
            <a:spLocks noGrp="1" noChangeArrowheads="1"/>
          </p:cNvSpPr>
          <p:nvPr>
            <p:ph type="title" idx="4294967295"/>
          </p:nvPr>
        </p:nvSpPr>
        <p:spPr>
          <a:xfrm>
            <a:off x="0" y="228600"/>
            <a:ext cx="8991600" cy="1371600"/>
          </a:xfrm>
          <a:solidFill>
            <a:srgbClr val="FFFFFF"/>
          </a:solidFill>
        </p:spPr>
        <p:txBody>
          <a:bodyPr>
            <a:normAutofit/>
          </a:bodyPr>
          <a:lstStyle/>
          <a:p>
            <a:pPr eaLnBrk="1" hangingPunct="1"/>
            <a:r>
              <a:rPr lang="en-US" dirty="0" smtClean="0">
                <a:solidFill>
                  <a:srgbClr val="000000"/>
                </a:solidFill>
                <a:ea typeface="Rockwell" charset="0"/>
                <a:cs typeface="Rockwell" charset="0"/>
              </a:rPr>
              <a:t>Pattern Building</a:t>
            </a:r>
            <a:endParaRPr lang="en-US" dirty="0">
              <a:solidFill>
                <a:srgbClr val="000000"/>
              </a:solidFill>
              <a:ea typeface="Rockwell" charset="0"/>
              <a:cs typeface="Rockwell" charset="0"/>
            </a:endParaRPr>
          </a:p>
        </p:txBody>
      </p:sp>
      <p:sp>
        <p:nvSpPr>
          <p:cNvPr id="73731" name="Text Box 4"/>
          <p:cNvSpPr txBox="1">
            <a:spLocks noChangeArrowheads="1"/>
          </p:cNvSpPr>
          <p:nvPr/>
        </p:nvSpPr>
        <p:spPr bwMode="auto">
          <a:xfrm>
            <a:off x="1752600" y="6083300"/>
            <a:ext cx="5638800" cy="457200"/>
          </a:xfrm>
          <a:prstGeom prst="rect">
            <a:avLst/>
          </a:prstGeom>
          <a:noFill/>
          <a:ln w="9525">
            <a:noFill/>
            <a:miter lim="800000"/>
            <a:headEnd/>
            <a:tailEnd/>
          </a:ln>
        </p:spPr>
        <p:txBody>
          <a:bodyPr>
            <a:prstTxWarp prst="textNoShape">
              <a:avLst/>
            </a:prstTxWarp>
            <a:spAutoFit/>
          </a:bodyPr>
          <a:lstStyle/>
          <a:p>
            <a:pPr algn="ctr">
              <a:spcBef>
                <a:spcPct val="50000"/>
              </a:spcBef>
            </a:pPr>
            <a:r>
              <a:rPr lang="en-US" sz="2400">
                <a:latin typeface="Arial" charset="0"/>
              </a:rPr>
              <a:t>number of tiles = position number x3</a:t>
            </a:r>
          </a:p>
        </p:txBody>
      </p:sp>
      <p:sp>
        <p:nvSpPr>
          <p:cNvPr id="73732" name="Text Box 3"/>
          <p:cNvSpPr txBox="1">
            <a:spLocks noChangeArrowheads="1"/>
          </p:cNvSpPr>
          <p:nvPr/>
        </p:nvSpPr>
        <p:spPr bwMode="auto">
          <a:xfrm>
            <a:off x="1473200" y="4511675"/>
            <a:ext cx="1036638" cy="819150"/>
          </a:xfrm>
          <a:prstGeom prst="rect">
            <a:avLst/>
          </a:prstGeom>
          <a:solidFill>
            <a:srgbClr val="FFFFFF"/>
          </a:solidFill>
          <a:ln w="28575">
            <a:solidFill>
              <a:srgbClr val="000000"/>
            </a:solidFill>
            <a:miter lim="800000"/>
            <a:headEnd/>
            <a:tailEnd/>
          </a:ln>
        </p:spPr>
        <p:txBody>
          <a:bodyPr>
            <a:prstTxWarp prst="textNoShape">
              <a:avLst/>
            </a:prstTxWarp>
          </a:bodyPr>
          <a:lstStyle/>
          <a:p>
            <a:pPr algn="ctr"/>
            <a:r>
              <a:rPr lang="en-US" sz="3600" b="1"/>
              <a:t>1</a:t>
            </a:r>
          </a:p>
        </p:txBody>
      </p:sp>
      <p:sp>
        <p:nvSpPr>
          <p:cNvPr id="73733" name="Text Box 4"/>
          <p:cNvSpPr txBox="1">
            <a:spLocks noChangeArrowheads="1"/>
          </p:cNvSpPr>
          <p:nvPr/>
        </p:nvSpPr>
        <p:spPr bwMode="auto">
          <a:xfrm>
            <a:off x="3800475" y="4511675"/>
            <a:ext cx="1006475" cy="819150"/>
          </a:xfrm>
          <a:prstGeom prst="rect">
            <a:avLst/>
          </a:prstGeom>
          <a:solidFill>
            <a:srgbClr val="FFFFFF"/>
          </a:solidFill>
          <a:ln w="28575">
            <a:solidFill>
              <a:srgbClr val="000000"/>
            </a:solidFill>
            <a:miter lim="800000"/>
            <a:headEnd/>
            <a:tailEnd/>
          </a:ln>
        </p:spPr>
        <p:txBody>
          <a:bodyPr>
            <a:prstTxWarp prst="textNoShape">
              <a:avLst/>
            </a:prstTxWarp>
          </a:bodyPr>
          <a:lstStyle/>
          <a:p>
            <a:pPr algn="ctr"/>
            <a:r>
              <a:rPr lang="en-US" sz="3600" b="1"/>
              <a:t>2</a:t>
            </a:r>
            <a:endParaRPr lang="en-US"/>
          </a:p>
        </p:txBody>
      </p:sp>
      <p:sp>
        <p:nvSpPr>
          <p:cNvPr id="73734" name="Text Box 5"/>
          <p:cNvSpPr txBox="1">
            <a:spLocks noChangeArrowheads="1"/>
          </p:cNvSpPr>
          <p:nvPr/>
        </p:nvSpPr>
        <p:spPr bwMode="auto">
          <a:xfrm>
            <a:off x="6300788" y="4511675"/>
            <a:ext cx="990600" cy="819150"/>
          </a:xfrm>
          <a:prstGeom prst="rect">
            <a:avLst/>
          </a:prstGeom>
          <a:solidFill>
            <a:srgbClr val="FFFFFF"/>
          </a:solidFill>
          <a:ln w="28575">
            <a:solidFill>
              <a:srgbClr val="000000"/>
            </a:solidFill>
            <a:miter lim="800000"/>
            <a:headEnd/>
            <a:tailEnd/>
          </a:ln>
        </p:spPr>
        <p:txBody>
          <a:bodyPr>
            <a:prstTxWarp prst="textNoShape">
              <a:avLst/>
            </a:prstTxWarp>
          </a:bodyPr>
          <a:lstStyle/>
          <a:p>
            <a:pPr algn="ctr"/>
            <a:r>
              <a:rPr lang="en-US" sz="3600" b="1"/>
              <a:t>3</a:t>
            </a:r>
            <a:endParaRPr lang="en-US"/>
          </a:p>
        </p:txBody>
      </p:sp>
      <p:grpSp>
        <p:nvGrpSpPr>
          <p:cNvPr id="2" name="Group 67"/>
          <p:cNvGrpSpPr/>
          <p:nvPr/>
        </p:nvGrpSpPr>
        <p:grpSpPr>
          <a:xfrm>
            <a:off x="1256668" y="3427837"/>
            <a:ext cx="1419225" cy="469900"/>
            <a:chOff x="3036953" y="3568700"/>
            <a:chExt cx="1419225" cy="469900"/>
          </a:xfrm>
          <a:solidFill>
            <a:srgbClr val="FF0000"/>
          </a:solidFill>
        </p:grpSpPr>
        <p:sp>
          <p:nvSpPr>
            <p:cNvPr id="9" name="Rectangle 13"/>
            <p:cNvSpPr>
              <a:spLocks noChangeArrowheads="1"/>
            </p:cNvSpPr>
            <p:nvPr/>
          </p:nvSpPr>
          <p:spPr bwMode="auto">
            <a:xfrm>
              <a:off x="3510028"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10" name="Rectangle 14"/>
            <p:cNvSpPr>
              <a:spLocks noChangeArrowheads="1"/>
            </p:cNvSpPr>
            <p:nvPr/>
          </p:nvSpPr>
          <p:spPr bwMode="auto">
            <a:xfrm>
              <a:off x="303695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11" name="Rectangle 13"/>
            <p:cNvSpPr>
              <a:spLocks noChangeArrowheads="1"/>
            </p:cNvSpPr>
            <p:nvPr/>
          </p:nvSpPr>
          <p:spPr bwMode="auto">
            <a:xfrm>
              <a:off x="398310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nvGrpSpPr>
          <p:cNvPr id="3" name="Group 36"/>
          <p:cNvGrpSpPr>
            <a:grpSpLocks/>
          </p:cNvGrpSpPr>
          <p:nvPr/>
        </p:nvGrpSpPr>
        <p:grpSpPr bwMode="auto">
          <a:xfrm>
            <a:off x="3563938" y="2982913"/>
            <a:ext cx="1419225" cy="931862"/>
            <a:chOff x="3717915" y="3522506"/>
            <a:chExt cx="1419226" cy="931751"/>
          </a:xfrm>
        </p:grpSpPr>
        <p:grpSp>
          <p:nvGrpSpPr>
            <p:cNvPr id="4" name="Group 67"/>
            <p:cNvGrpSpPr/>
            <p:nvPr/>
          </p:nvGrpSpPr>
          <p:grpSpPr>
            <a:xfrm>
              <a:off x="3717916" y="3984357"/>
              <a:ext cx="1419225" cy="469900"/>
              <a:chOff x="3036953" y="3568700"/>
              <a:chExt cx="1419225" cy="469900"/>
            </a:xfrm>
            <a:solidFill>
              <a:srgbClr val="FF0000"/>
            </a:solidFill>
          </p:grpSpPr>
          <p:sp>
            <p:nvSpPr>
              <p:cNvPr id="13" name="Rectangle 13"/>
              <p:cNvSpPr>
                <a:spLocks noChangeArrowheads="1"/>
              </p:cNvSpPr>
              <p:nvPr/>
            </p:nvSpPr>
            <p:spPr bwMode="auto">
              <a:xfrm>
                <a:off x="3510028"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14" name="Rectangle 14"/>
              <p:cNvSpPr>
                <a:spLocks noChangeArrowheads="1"/>
              </p:cNvSpPr>
              <p:nvPr/>
            </p:nvSpPr>
            <p:spPr bwMode="auto">
              <a:xfrm>
                <a:off x="303695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15" name="Rectangle 13"/>
              <p:cNvSpPr>
                <a:spLocks noChangeArrowheads="1"/>
              </p:cNvSpPr>
              <p:nvPr/>
            </p:nvSpPr>
            <p:spPr bwMode="auto">
              <a:xfrm>
                <a:off x="398310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nvGrpSpPr>
            <p:cNvPr id="5" name="Group 67"/>
            <p:cNvGrpSpPr/>
            <p:nvPr/>
          </p:nvGrpSpPr>
          <p:grpSpPr>
            <a:xfrm>
              <a:off x="3717915" y="3522506"/>
              <a:ext cx="1419225" cy="469900"/>
              <a:chOff x="3036953" y="3568700"/>
              <a:chExt cx="1419225" cy="469900"/>
            </a:xfrm>
            <a:solidFill>
              <a:srgbClr val="FF0000"/>
            </a:solidFill>
          </p:grpSpPr>
          <p:sp>
            <p:nvSpPr>
              <p:cNvPr id="17" name="Rectangle 13"/>
              <p:cNvSpPr>
                <a:spLocks noChangeArrowheads="1"/>
              </p:cNvSpPr>
              <p:nvPr/>
            </p:nvSpPr>
            <p:spPr bwMode="auto">
              <a:xfrm>
                <a:off x="3510028"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18" name="Rectangle 14"/>
              <p:cNvSpPr>
                <a:spLocks noChangeArrowheads="1"/>
              </p:cNvSpPr>
              <p:nvPr/>
            </p:nvSpPr>
            <p:spPr bwMode="auto">
              <a:xfrm>
                <a:off x="303695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19" name="Rectangle 13"/>
              <p:cNvSpPr>
                <a:spLocks noChangeArrowheads="1"/>
              </p:cNvSpPr>
              <p:nvPr/>
            </p:nvSpPr>
            <p:spPr bwMode="auto">
              <a:xfrm>
                <a:off x="398310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grpSp>
        <p:nvGrpSpPr>
          <p:cNvPr id="6" name="Group 35"/>
          <p:cNvGrpSpPr>
            <a:grpSpLocks/>
          </p:cNvGrpSpPr>
          <p:nvPr/>
        </p:nvGrpSpPr>
        <p:grpSpPr bwMode="auto">
          <a:xfrm>
            <a:off x="6005513" y="2540000"/>
            <a:ext cx="1420812" cy="1395413"/>
            <a:chOff x="5524990" y="3078349"/>
            <a:chExt cx="1420748" cy="1395152"/>
          </a:xfrm>
        </p:grpSpPr>
        <p:grpSp>
          <p:nvGrpSpPr>
            <p:cNvPr id="7" name="Group 67"/>
            <p:cNvGrpSpPr/>
            <p:nvPr/>
          </p:nvGrpSpPr>
          <p:grpSpPr>
            <a:xfrm>
              <a:off x="5526513" y="4003601"/>
              <a:ext cx="1419225" cy="469900"/>
              <a:chOff x="3036953" y="3568700"/>
              <a:chExt cx="1419225" cy="469900"/>
            </a:xfrm>
            <a:solidFill>
              <a:srgbClr val="FF0000"/>
            </a:solidFill>
          </p:grpSpPr>
          <p:sp>
            <p:nvSpPr>
              <p:cNvPr id="21" name="Rectangle 13"/>
              <p:cNvSpPr>
                <a:spLocks noChangeArrowheads="1"/>
              </p:cNvSpPr>
              <p:nvPr/>
            </p:nvSpPr>
            <p:spPr bwMode="auto">
              <a:xfrm>
                <a:off x="3510028"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22" name="Rectangle 14"/>
              <p:cNvSpPr>
                <a:spLocks noChangeArrowheads="1"/>
              </p:cNvSpPr>
              <p:nvPr/>
            </p:nvSpPr>
            <p:spPr bwMode="auto">
              <a:xfrm>
                <a:off x="303695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23" name="Rectangle 13"/>
              <p:cNvSpPr>
                <a:spLocks noChangeArrowheads="1"/>
              </p:cNvSpPr>
              <p:nvPr/>
            </p:nvSpPr>
            <p:spPr bwMode="auto">
              <a:xfrm>
                <a:off x="398310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nvGrpSpPr>
            <p:cNvPr id="8" name="Group 67"/>
            <p:cNvGrpSpPr/>
            <p:nvPr/>
          </p:nvGrpSpPr>
          <p:grpSpPr>
            <a:xfrm>
              <a:off x="5524991" y="3540200"/>
              <a:ext cx="1419225" cy="469900"/>
              <a:chOff x="3036953" y="3568700"/>
              <a:chExt cx="1419225" cy="469900"/>
            </a:xfrm>
            <a:solidFill>
              <a:srgbClr val="FF0000"/>
            </a:solidFill>
          </p:grpSpPr>
          <p:sp>
            <p:nvSpPr>
              <p:cNvPr id="25" name="Rectangle 13"/>
              <p:cNvSpPr>
                <a:spLocks noChangeArrowheads="1"/>
              </p:cNvSpPr>
              <p:nvPr/>
            </p:nvSpPr>
            <p:spPr bwMode="auto">
              <a:xfrm>
                <a:off x="3510028"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26" name="Rectangle 14"/>
              <p:cNvSpPr>
                <a:spLocks noChangeArrowheads="1"/>
              </p:cNvSpPr>
              <p:nvPr/>
            </p:nvSpPr>
            <p:spPr bwMode="auto">
              <a:xfrm>
                <a:off x="303695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27" name="Rectangle 13"/>
              <p:cNvSpPr>
                <a:spLocks noChangeArrowheads="1"/>
              </p:cNvSpPr>
              <p:nvPr/>
            </p:nvSpPr>
            <p:spPr bwMode="auto">
              <a:xfrm>
                <a:off x="398310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nvGrpSpPr>
            <p:cNvPr id="12" name="Group 67"/>
            <p:cNvGrpSpPr/>
            <p:nvPr/>
          </p:nvGrpSpPr>
          <p:grpSpPr>
            <a:xfrm>
              <a:off x="5524990" y="3078349"/>
              <a:ext cx="1419225" cy="469900"/>
              <a:chOff x="3036953" y="3568700"/>
              <a:chExt cx="1419225" cy="469900"/>
            </a:xfrm>
            <a:solidFill>
              <a:srgbClr val="FF0000"/>
            </a:solidFill>
          </p:grpSpPr>
          <p:sp>
            <p:nvSpPr>
              <p:cNvPr id="29" name="Rectangle 13"/>
              <p:cNvSpPr>
                <a:spLocks noChangeArrowheads="1"/>
              </p:cNvSpPr>
              <p:nvPr/>
            </p:nvSpPr>
            <p:spPr bwMode="auto">
              <a:xfrm>
                <a:off x="3510028"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30" name="Rectangle 14"/>
              <p:cNvSpPr>
                <a:spLocks noChangeArrowheads="1"/>
              </p:cNvSpPr>
              <p:nvPr/>
            </p:nvSpPr>
            <p:spPr bwMode="auto">
              <a:xfrm>
                <a:off x="303695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sp>
            <p:nvSpPr>
              <p:cNvPr id="31" name="Rectangle 13"/>
              <p:cNvSpPr>
                <a:spLocks noChangeArrowheads="1"/>
              </p:cNvSpPr>
              <p:nvPr/>
            </p:nvSpPr>
            <p:spPr bwMode="auto">
              <a:xfrm>
                <a:off x="3983103" y="3568700"/>
                <a:ext cx="473075" cy="469900"/>
              </a:xfrm>
              <a:prstGeom prst="rect">
                <a:avLst/>
              </a:prstGeom>
              <a:grpFill/>
              <a:ln w="28575">
                <a:solidFill>
                  <a:srgbClr val="000000"/>
                </a:solidFill>
                <a:miter lim="800000"/>
                <a:headEnd/>
                <a:tailEnd/>
              </a:ln>
            </p:spPr>
            <p:txBody>
              <a:bodyPr>
                <a:prstTxWarp prst="textNoShape">
                  <a:avLst/>
                </a:prstTxWarp>
              </a:bodyPr>
              <a:lstStyle/>
              <a:p>
                <a:pPr>
                  <a:defRPr/>
                </a:pPr>
                <a:endParaRPr lang="en-US"/>
              </a:p>
            </p:txBody>
          </p:sp>
        </p:gr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4698</TotalTime>
  <Words>2417</Words>
  <Application>Microsoft Macintosh PowerPoint</Application>
  <PresentationFormat>On-screen Show (4:3)</PresentationFormat>
  <Paragraphs>183</Paragraphs>
  <Slides>28</Slides>
  <Notes>12</Notes>
  <HiddenSlides>0</HiddenSlides>
  <MMClips>0</MMClips>
  <ScaleCrop>false</ScaleCrop>
  <HeadingPairs>
    <vt:vector size="4" baseType="variant">
      <vt:variant>
        <vt:lpstr>Design Template</vt:lpstr>
      </vt:variant>
      <vt:variant>
        <vt:i4>1</vt:i4>
      </vt:variant>
      <vt:variant>
        <vt:lpstr>Slide Titles</vt:lpstr>
      </vt:variant>
      <vt:variant>
        <vt:i4>28</vt:i4>
      </vt:variant>
    </vt:vector>
  </HeadingPairs>
  <TitlesOfParts>
    <vt:vector size="29" baseType="lpstr">
      <vt:lpstr>Office Theme</vt:lpstr>
      <vt:lpstr>Math CAMPPP 2011 PLENARY 1</vt:lpstr>
      <vt:lpstr>Overview of Two Days</vt:lpstr>
      <vt:lpstr>Three Key Patterning Concepts</vt:lpstr>
      <vt:lpstr>Additive and Multiplicative Thinking</vt:lpstr>
      <vt:lpstr>What is Additive Thinking?</vt:lpstr>
      <vt:lpstr>Limitations of Additive Thinking</vt:lpstr>
      <vt:lpstr>What is Multiplicative Thinking?</vt:lpstr>
      <vt:lpstr>What is Multiplicative Thinking?</vt:lpstr>
      <vt:lpstr>Pattern Building</vt:lpstr>
      <vt:lpstr>Pattern Building</vt:lpstr>
      <vt:lpstr>Your Turn!</vt:lpstr>
      <vt:lpstr>Multiplicative Thinking</vt:lpstr>
      <vt:lpstr>Multiplicative Thinking</vt:lpstr>
      <vt:lpstr>Generalizing</vt:lpstr>
      <vt:lpstr>Generalizing</vt:lpstr>
      <vt:lpstr>Generalizing</vt:lpstr>
      <vt:lpstr>Multiple Representations</vt:lpstr>
      <vt:lpstr>Multiple Representations</vt:lpstr>
      <vt:lpstr>Multiple Representations</vt:lpstr>
      <vt:lpstr>Multiple Representations</vt:lpstr>
      <vt:lpstr>Multiple Representations</vt:lpstr>
      <vt:lpstr>Slide 22</vt:lpstr>
      <vt:lpstr>Slide 23</vt:lpstr>
      <vt:lpstr>Multiple Representations</vt:lpstr>
      <vt:lpstr>Multiple Representations</vt:lpstr>
      <vt:lpstr>Slide 26</vt:lpstr>
      <vt:lpstr>Struggling Learners</vt:lpstr>
      <vt:lpstr>Some Suggested Tasks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 Camppp 2011</dc:title>
  <dc:creator>Ruth Beatty</dc:creator>
  <cp:lastModifiedBy>Ruth Beatty</cp:lastModifiedBy>
  <cp:revision>22</cp:revision>
  <dcterms:created xsi:type="dcterms:W3CDTF">2011-06-21T18:20:51Z</dcterms:created>
  <dcterms:modified xsi:type="dcterms:W3CDTF">2011-06-21T18:22:41Z</dcterms:modified>
</cp:coreProperties>
</file>